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65" r:id="rId2"/>
    <p:sldId id="361" r:id="rId3"/>
    <p:sldId id="306" r:id="rId4"/>
    <p:sldId id="317" r:id="rId5"/>
    <p:sldId id="312" r:id="rId6"/>
    <p:sldId id="313" r:id="rId7"/>
    <p:sldId id="382" r:id="rId8"/>
    <p:sldId id="358" r:id="rId9"/>
    <p:sldId id="374" r:id="rId10"/>
    <p:sldId id="379" r:id="rId11"/>
    <p:sldId id="377" r:id="rId12"/>
    <p:sldId id="381" r:id="rId13"/>
    <p:sldId id="385" r:id="rId14"/>
    <p:sldId id="380" r:id="rId15"/>
    <p:sldId id="316" r:id="rId16"/>
    <p:sldId id="351" r:id="rId17"/>
    <p:sldId id="359" r:id="rId18"/>
    <p:sldId id="314" r:id="rId19"/>
    <p:sldId id="319" r:id="rId20"/>
    <p:sldId id="324" r:id="rId21"/>
    <p:sldId id="327" r:id="rId22"/>
    <p:sldId id="329" r:id="rId23"/>
    <p:sldId id="330" r:id="rId24"/>
    <p:sldId id="345" r:id="rId25"/>
    <p:sldId id="349" r:id="rId26"/>
    <p:sldId id="342" r:id="rId27"/>
    <p:sldId id="325" r:id="rId28"/>
    <p:sldId id="364" r:id="rId29"/>
    <p:sldId id="350" r:id="rId30"/>
    <p:sldId id="333" r:id="rId31"/>
    <p:sldId id="335" r:id="rId32"/>
    <p:sldId id="321" r:id="rId33"/>
    <p:sldId id="362" r:id="rId34"/>
    <p:sldId id="280" r:id="rId35"/>
    <p:sldId id="370" r:id="rId36"/>
    <p:sldId id="363" r:id="rId37"/>
    <p:sldId id="386" r:id="rId38"/>
    <p:sldId id="372" r:id="rId39"/>
    <p:sldId id="368" r:id="rId40"/>
    <p:sldId id="30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7FB"/>
    <a:srgbClr val="FFFFFF"/>
    <a:srgbClr val="3498DB"/>
    <a:srgbClr val="144F6B"/>
    <a:srgbClr val="1BBC9C"/>
    <a:srgbClr val="DE4B39"/>
    <a:srgbClr val="8D44AF"/>
    <a:srgbClr val="F1C50E"/>
    <a:srgbClr val="8D44AE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4"/>
    <p:restoredTop sz="94700"/>
  </p:normalViewPr>
  <p:slideViewPr>
    <p:cSldViewPr snapToGrid="0" snapToObjects="1">
      <p:cViewPr>
        <p:scale>
          <a:sx n="62" d="100"/>
          <a:sy n="62" d="100"/>
        </p:scale>
        <p:origin x="1048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FF472-E18B-824E-8332-3D2F7D631658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5B168-F8A8-E14A-98C8-3DFEBE5C13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16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80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78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88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4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75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11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79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66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5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7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8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5B168-F8A8-E14A-98C8-3DFEBE5C13F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070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76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82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13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48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84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01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51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40"/>
            <a:ext cx="12192000" cy="69312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63663-CEF1-CA40-96E0-5F2E37D9B191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D5D5-2CB8-1441-A493-DEDB00F05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80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rnajs.io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3" y="-85725"/>
            <a:ext cx="12520145" cy="70067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9775" y="3121152"/>
            <a:ext cx="12693565" cy="1645920"/>
          </a:xfrm>
          <a:prstGeom prst="rect">
            <a:avLst/>
          </a:prstGeom>
          <a:gradFill>
            <a:gsLst>
              <a:gs pos="0">
                <a:srgbClr val="F1C50E">
                  <a:alpha val="85000"/>
                </a:srgbClr>
              </a:gs>
              <a:gs pos="100000">
                <a:srgbClr val="3498DB"/>
              </a:gs>
            </a:gsLst>
            <a:lin ang="0" scaled="1"/>
          </a:gradFill>
          <a:ln w="57150">
            <a:noFill/>
          </a:ln>
          <a:effectLst>
            <a:outerShdw blurRad="635000" dist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sz="6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组件库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zh-CN" altLang="en-US" sz="6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梯形 4"/>
          <p:cNvSpPr/>
          <p:nvPr/>
        </p:nvSpPr>
        <p:spPr>
          <a:xfrm rot="10800000">
            <a:off x="2562386" y="-224590"/>
            <a:ext cx="7067228" cy="1321197"/>
          </a:xfrm>
          <a:prstGeom prst="trapezoid">
            <a:avLst>
              <a:gd name="adj" fmla="val 62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84601" y="6631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377FB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684" y="123635"/>
            <a:ext cx="1763991" cy="4754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11" y="640367"/>
            <a:ext cx="1143386" cy="339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11" y="98226"/>
            <a:ext cx="1918449" cy="48710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39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23619" y="579623"/>
            <a:ext cx="9117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一个组件应不应该引用另一个组件？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7" y="476366"/>
            <a:ext cx="914400" cy="91440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904455" y="2529061"/>
            <a:ext cx="5346701" cy="2056814"/>
            <a:chOff x="904455" y="2529061"/>
            <a:chExt cx="5346701" cy="205681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455" y="2529061"/>
              <a:ext cx="978911" cy="205681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1446" y="3316168"/>
              <a:ext cx="1498600" cy="4826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391" y="2800589"/>
              <a:ext cx="982765" cy="1615154"/>
            </a:xfrm>
            <a:prstGeom prst="rect">
              <a:avLst/>
            </a:prstGeom>
          </p:spPr>
        </p:pic>
        <p:grpSp>
          <p:nvGrpSpPr>
            <p:cNvPr id="3" name="组 2"/>
            <p:cNvGrpSpPr/>
            <p:nvPr/>
          </p:nvGrpSpPr>
          <p:grpSpPr>
            <a:xfrm>
              <a:off x="4455034" y="3253284"/>
              <a:ext cx="608369" cy="608369"/>
              <a:chOff x="7748778" y="3998020"/>
              <a:chExt cx="950976" cy="95097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748778" y="4394260"/>
                <a:ext cx="950976" cy="15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/>
                  <a:t> 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7748778" y="4394260"/>
                <a:ext cx="950976" cy="158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852386" y="2958633"/>
              <a:ext cx="9570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0" b="1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  <a:endParaRPr kumimoji="1" lang="zh-CN" altLang="en-US" sz="8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468428" y="2318730"/>
            <a:ext cx="3156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依赖</a:t>
            </a:r>
            <a:r>
              <a:rPr kumimoji="1" lang="zh-CN" altLang="en-US" sz="4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的弊端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0469" y="3714531"/>
            <a:ext cx="1273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耦合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42511" y="3244770"/>
            <a:ext cx="211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高维护成本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09405" y="4260879"/>
            <a:ext cx="211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不稳定性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931545" y="3397769"/>
            <a:ext cx="230677" cy="1356924"/>
          </a:xfrm>
          <a:prstGeom prst="leftBrace">
            <a:avLst>
              <a:gd name="adj1" fmla="val 88412"/>
              <a:gd name="adj2" fmla="val 50000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112911" y="5596219"/>
            <a:ext cx="7544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代码的可</a:t>
            </a:r>
            <a:r>
              <a:rPr kumimoji="1" lang="zh-CN" altLang="en-US" sz="4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维护性大于复用性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1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  <p:bldP spid="2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35" name="椭圆 34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2552" y="561742"/>
            <a:ext cx="174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稳定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61385" y="1575505"/>
            <a:ext cx="4877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SDP  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稳定依赖原则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61385" y="2120523"/>
            <a:ext cx="4200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The Stable-Dependencies Principle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1" name="终止符 10"/>
          <p:cNvSpPr/>
          <p:nvPr/>
        </p:nvSpPr>
        <p:spPr>
          <a:xfrm>
            <a:off x="1573925" y="4936006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A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47" name="终止符 46"/>
          <p:cNvSpPr/>
          <p:nvPr/>
        </p:nvSpPr>
        <p:spPr>
          <a:xfrm>
            <a:off x="4001320" y="4915575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B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48" name="终止符 47"/>
          <p:cNvSpPr/>
          <p:nvPr/>
        </p:nvSpPr>
        <p:spPr>
          <a:xfrm>
            <a:off x="388402" y="3116462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X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49" name="终止符 48"/>
          <p:cNvSpPr/>
          <p:nvPr/>
        </p:nvSpPr>
        <p:spPr>
          <a:xfrm>
            <a:off x="1573926" y="3116462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Y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0" name="终止符 49"/>
          <p:cNvSpPr/>
          <p:nvPr/>
        </p:nvSpPr>
        <p:spPr>
          <a:xfrm>
            <a:off x="2759450" y="3116462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Z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1" name="终止符 50"/>
          <p:cNvSpPr/>
          <p:nvPr/>
        </p:nvSpPr>
        <p:spPr>
          <a:xfrm>
            <a:off x="4001319" y="3129605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smtClean="0">
                <a:solidFill>
                  <a:schemeClr val="tx1"/>
                </a:solidFill>
              </a:rPr>
              <a:t>H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1024182" y="3813424"/>
            <a:ext cx="870291" cy="112258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49" idx="2"/>
            <a:endCxn id="11" idx="0"/>
          </p:cNvCxnSpPr>
          <p:nvPr/>
        </p:nvCxnSpPr>
        <p:spPr>
          <a:xfrm flipH="1">
            <a:off x="2075949" y="3779850"/>
            <a:ext cx="1" cy="1156156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50" idx="2"/>
          </p:cNvCxnSpPr>
          <p:nvPr/>
        </p:nvCxnSpPr>
        <p:spPr>
          <a:xfrm flipH="1">
            <a:off x="2257426" y="3779850"/>
            <a:ext cx="1004048" cy="1156156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1" idx="2"/>
            <a:endCxn id="47" idx="0"/>
          </p:cNvCxnSpPr>
          <p:nvPr/>
        </p:nvCxnSpPr>
        <p:spPr>
          <a:xfrm>
            <a:off x="4503343" y="3792993"/>
            <a:ext cx="1" cy="112258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终止符 57"/>
          <p:cNvSpPr/>
          <p:nvPr/>
        </p:nvSpPr>
        <p:spPr>
          <a:xfrm>
            <a:off x="5909232" y="4936006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C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9" name="终止符 58"/>
          <p:cNvSpPr/>
          <p:nvPr/>
        </p:nvSpPr>
        <p:spPr>
          <a:xfrm>
            <a:off x="5278620" y="3150036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M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60" name="直线箭头连接符 59"/>
          <p:cNvCxnSpPr>
            <a:stCxn id="58" idx="0"/>
            <a:endCxn id="61" idx="2"/>
          </p:cNvCxnSpPr>
          <p:nvPr/>
        </p:nvCxnSpPr>
        <p:spPr>
          <a:xfrm flipV="1">
            <a:off x="6411256" y="3813424"/>
            <a:ext cx="640872" cy="112258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终止符 60"/>
          <p:cNvSpPr/>
          <p:nvPr/>
        </p:nvSpPr>
        <p:spPr>
          <a:xfrm>
            <a:off x="6550104" y="3150036"/>
            <a:ext cx="1004047" cy="66338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chemeClr val="tx1"/>
                </a:solidFill>
              </a:rPr>
              <a:t>N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cxnSp>
        <p:nvCxnSpPr>
          <p:cNvPr id="64" name="直线箭头连接符 63"/>
          <p:cNvCxnSpPr>
            <a:stCxn id="58" idx="0"/>
            <a:endCxn id="59" idx="2"/>
          </p:cNvCxnSpPr>
          <p:nvPr/>
        </p:nvCxnSpPr>
        <p:spPr>
          <a:xfrm flipH="1" flipV="1">
            <a:off x="5780644" y="3813424"/>
            <a:ext cx="630612" cy="112258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94473" y="5951798"/>
            <a:ext cx="4877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稳定性：   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 &gt; B &gt; C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481057" y="1465598"/>
            <a:ext cx="3433575" cy="4802458"/>
            <a:chOff x="8481057" y="1465598"/>
            <a:chExt cx="3433575" cy="4802458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0422" y="2294653"/>
              <a:ext cx="1524750" cy="1518771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473" y="1465598"/>
              <a:ext cx="785486" cy="2347826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8422" y="4788446"/>
              <a:ext cx="1333500" cy="1079500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8481057" y="3837325"/>
              <a:ext cx="1524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选择器</a:t>
              </a:r>
              <a:endParaRPr kumimoji="1"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1053766" y="3829298"/>
              <a:ext cx="860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菜单</a:t>
              </a:r>
              <a:endParaRPr kumimoji="1"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732603" y="5867946"/>
              <a:ext cx="1359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弹出层</a:t>
              </a:r>
              <a:endParaRPr kumimoji="1"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cxnSp>
          <p:nvCxnSpPr>
            <p:cNvPr id="78" name="直线箭头连接符 77"/>
            <p:cNvCxnSpPr>
              <a:endCxn id="72" idx="0"/>
            </p:cNvCxnSpPr>
            <p:nvPr/>
          </p:nvCxnSpPr>
          <p:spPr>
            <a:xfrm>
              <a:off x="9662797" y="3813424"/>
              <a:ext cx="762375" cy="975022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>
              <a:endCxn id="72" idx="0"/>
            </p:cNvCxnSpPr>
            <p:nvPr/>
          </p:nvCxnSpPr>
          <p:spPr>
            <a:xfrm flipH="1">
              <a:off x="10425172" y="3813424"/>
              <a:ext cx="800044" cy="975022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22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261385" y="1579835"/>
            <a:ext cx="496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SAP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稳定抽象原则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61385" y="2175802"/>
            <a:ext cx="3980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The Stable-Abstractions Principle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35" name="椭圆 34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2552" y="561742"/>
            <a:ext cx="2757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稳定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254" y="3328254"/>
            <a:ext cx="978911" cy="205681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727" y="4115361"/>
            <a:ext cx="1498600" cy="4826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672" y="3599782"/>
            <a:ext cx="982765" cy="1615154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655315" y="4305964"/>
            <a:ext cx="608369" cy="1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 rot="16200000">
            <a:off x="6655315" y="4305964"/>
            <a:ext cx="608369" cy="1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532972" y="2886175"/>
            <a:ext cx="135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自动完成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56252" y="3673282"/>
            <a:ext cx="1899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输入框组件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80394" y="3149714"/>
            <a:ext cx="135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弹出层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089871" y="4204569"/>
            <a:ext cx="608369" cy="1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4090976" y="4407359"/>
            <a:ext cx="608369" cy="1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 rot="18152707">
            <a:off x="4107493" y="4305963"/>
            <a:ext cx="608369" cy="1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4840649" y="3328254"/>
            <a:ext cx="1760176" cy="1886682"/>
            <a:chOff x="4840649" y="3328254"/>
            <a:chExt cx="1760176" cy="1886682"/>
          </a:xfrm>
        </p:grpSpPr>
        <p:sp>
          <p:nvSpPr>
            <p:cNvPr id="66" name="圆角矩形 65"/>
            <p:cNvSpPr/>
            <p:nvPr/>
          </p:nvSpPr>
          <p:spPr>
            <a:xfrm>
              <a:off x="4854602" y="3328254"/>
              <a:ext cx="1731935" cy="1886682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2" name="禁止符 1"/>
            <p:cNvSpPr/>
            <p:nvPr/>
          </p:nvSpPr>
          <p:spPr>
            <a:xfrm>
              <a:off x="4840649" y="3391507"/>
              <a:ext cx="1760176" cy="1760176"/>
            </a:xfrm>
            <a:prstGeom prst="noSmoking">
              <a:avLst>
                <a:gd name="adj" fmla="val 14349"/>
              </a:avLst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073135" y="5790550"/>
            <a:ext cx="521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一个稳定的组件</a:t>
            </a:r>
            <a:r>
              <a:rPr kumimoji="1" lang="zh-CN" altLang="en-US" sz="3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应该是抽象的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52385" y="579623"/>
            <a:ext cx="868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父子组件如何依赖？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7" y="476366"/>
            <a:ext cx="914400" cy="914400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810400" y="1957388"/>
            <a:ext cx="5690413" cy="4615733"/>
            <a:chOff x="810400" y="1957388"/>
            <a:chExt cx="5690413" cy="461573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400" y="1957388"/>
              <a:ext cx="2718613" cy="458927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9525" y="1957388"/>
              <a:ext cx="2681288" cy="4615733"/>
            </a:xfrm>
            <a:prstGeom prst="rect">
              <a:avLst/>
            </a:prstGeom>
          </p:spPr>
        </p:pic>
      </p:grpSp>
      <p:grpSp>
        <p:nvGrpSpPr>
          <p:cNvPr id="6" name="组 5"/>
          <p:cNvGrpSpPr/>
          <p:nvPr/>
        </p:nvGrpSpPr>
        <p:grpSpPr>
          <a:xfrm>
            <a:off x="7160402" y="5431877"/>
            <a:ext cx="4877647" cy="945128"/>
            <a:chOff x="7160402" y="5431877"/>
            <a:chExt cx="4877647" cy="945128"/>
          </a:xfrm>
        </p:grpSpPr>
        <p:sp>
          <p:nvSpPr>
            <p:cNvPr id="26" name="文本框 25"/>
            <p:cNvSpPr txBox="1"/>
            <p:nvPr/>
          </p:nvSpPr>
          <p:spPr>
            <a:xfrm>
              <a:off x="7160402" y="5431877"/>
              <a:ext cx="4877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CoC</a:t>
              </a:r>
              <a:r>
                <a:rPr kumimoji="1" lang="zh-CN" altLang="en-US" sz="3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约定大于配置原则</a:t>
              </a:r>
              <a:endParaRPr kumimoji="1" lang="zh-CN" altLang="en-US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160402" y="5976895"/>
              <a:ext cx="37625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Convention over Configuration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7160402" y="1833869"/>
            <a:ext cx="4891935" cy="2586225"/>
            <a:chOff x="7160402" y="1833869"/>
            <a:chExt cx="4891935" cy="2586225"/>
          </a:xfrm>
        </p:grpSpPr>
        <p:sp>
          <p:nvSpPr>
            <p:cNvPr id="24" name="文本框 23"/>
            <p:cNvSpPr txBox="1"/>
            <p:nvPr/>
          </p:nvSpPr>
          <p:spPr>
            <a:xfrm>
              <a:off x="7174690" y="1833869"/>
              <a:ext cx="4877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IoC</a:t>
              </a:r>
              <a:r>
                <a:rPr kumimoji="1" lang="zh-CN" altLang="en-US" sz="3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好莱坞原则</a:t>
              </a:r>
              <a:endParaRPr kumimoji="1" lang="zh-CN" altLang="en-US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174690" y="2378887"/>
              <a:ext cx="24721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Hollywood Principle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7327805" y="3094614"/>
              <a:ext cx="3768351" cy="723869"/>
            </a:xfrm>
            <a:prstGeom prst="roundRect">
              <a:avLst>
                <a:gd name="adj" fmla="val 8841"/>
              </a:avLst>
            </a:prstGeom>
            <a:solidFill>
              <a:srgbClr val="FFFFFF">
                <a:alpha val="94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495209" y="3225945"/>
              <a:ext cx="40512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Don</a:t>
              </a:r>
              <a:r>
                <a:rPr lang="mr-IN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’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t</a:t>
              </a:r>
              <a:r>
                <a:rPr lang="zh-CN" altLang="en-US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call</a:t>
              </a:r>
              <a:r>
                <a:rPr lang="zh-CN" altLang="en-US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us</a:t>
              </a:r>
              <a:r>
                <a:rPr lang="zh-CN" altLang="en-US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，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we‘ll</a:t>
              </a:r>
              <a:r>
                <a:rPr lang="zh-CN" altLang="en-US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call</a:t>
              </a:r>
              <a:r>
                <a:rPr lang="zh-CN" altLang="en-US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</a:t>
              </a:r>
              <a:r>
                <a:rPr lang="en-US" altLang="zh-CN" sz="2000" i="1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you</a:t>
              </a:r>
              <a:endParaRPr lang="zh-CN" altLang="en-US" sz="2000" i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402" y="2919626"/>
              <a:ext cx="334807" cy="280763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174690" y="4019984"/>
              <a:ext cx="48013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子组件的初始化和调用由</a:t>
              </a:r>
              <a:r>
                <a:rPr lang="zh-CN" altLang="en-US" sz="200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父组件容器负责</a:t>
              </a:r>
              <a:endPara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3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35" name="椭圆 34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2552" y="561742"/>
            <a:ext cx="312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设计禁区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71372" y="2096408"/>
            <a:ext cx="4877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越界操作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71372" y="4323350"/>
            <a:ext cx="3872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环形依赖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71372" y="5064179"/>
            <a:ext cx="3872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属性繁多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1372" y="3582521"/>
            <a:ext cx="3872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侵入性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71372" y="2841692"/>
            <a:ext cx="4186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副作用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4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57393" y="534781"/>
            <a:ext cx="364715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设计规范先行</a:t>
            </a:r>
            <a:endParaRPr lang="en-US" altLang="zh-CN" sz="4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08" y="3037317"/>
            <a:ext cx="4059617" cy="136678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16872" y="4726646"/>
            <a:ext cx="327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光效、表面质感、运动感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05721" y="5140975"/>
            <a:ext cx="255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鲜明、形象、有意义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94570" y="5551394"/>
            <a:ext cx="268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2000" dirty="0">
                <a:solidFill>
                  <a:schemeClr val="bg1"/>
                </a:solidFill>
              </a:rPr>
              <a:t>有意义的</a:t>
            </a:r>
            <a:r>
              <a:rPr lang="zh-CN" altLang="en-US" sz="2000">
                <a:solidFill>
                  <a:schemeClr val="bg1"/>
                </a:solidFill>
              </a:rPr>
              <a:t>动画</a:t>
            </a:r>
            <a:r>
              <a:rPr lang="zh-CN" altLang="en-US" sz="2000" smtClean="0">
                <a:solidFill>
                  <a:schemeClr val="bg1"/>
                </a:solidFill>
              </a:rPr>
              <a:t>效果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5516" y="2174221"/>
            <a:ext cx="3337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Material 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Design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8597" y="2511106"/>
            <a:ext cx="2095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统一视觉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32416" y="2535194"/>
            <a:ext cx="20318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统一交互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07538" y="3937382"/>
            <a:ext cx="188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色彩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5504" y="4702350"/>
            <a:ext cx="151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字体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6984" y="5067208"/>
            <a:ext cx="151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图标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7537" y="4302240"/>
            <a:ext cx="1382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布局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82174" y="3166711"/>
            <a:ext cx="1335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动效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78730" y="3937382"/>
            <a:ext cx="234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时长，缓动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8730" y="4770838"/>
            <a:ext cx="234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形变，编排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78730" y="4337492"/>
            <a:ext cx="208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移动路径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86969" y="3208461"/>
            <a:ext cx="1335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样式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258" y="2387019"/>
            <a:ext cx="2274330" cy="3334809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  <p:sp>
        <p:nvSpPr>
          <p:cNvPr id="30" name="圆角矩形 29"/>
          <p:cNvSpPr/>
          <p:nvPr/>
        </p:nvSpPr>
        <p:spPr>
          <a:xfrm>
            <a:off x="3347057" y="2354964"/>
            <a:ext cx="2274330" cy="3334809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7965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0" name="矩形 19"/>
          <p:cNvSpPr/>
          <p:nvPr/>
        </p:nvSpPr>
        <p:spPr>
          <a:xfrm>
            <a:off x="1157393" y="534781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样式分离</a:t>
            </a:r>
            <a:endParaRPr lang="en-US" altLang="zh-CN" sz="4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336268" y="3062688"/>
            <a:ext cx="3814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样式差异化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36268" y="2398757"/>
            <a:ext cx="4142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主题定制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150598" y="4397793"/>
            <a:ext cx="2274330" cy="1564095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224616" y="5398568"/>
            <a:ext cx="2137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主题定制工具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620758" y="4397793"/>
            <a:ext cx="2274330" cy="1564095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658200" y="5398568"/>
            <a:ext cx="2137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多种主题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680438" y="4397793"/>
            <a:ext cx="2274330" cy="1564095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754456" y="5398568"/>
            <a:ext cx="2137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交互动画扩展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77" y="4521604"/>
            <a:ext cx="819651" cy="8196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75830" y="1720948"/>
            <a:ext cx="3168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需求：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14" y="4552929"/>
            <a:ext cx="816004" cy="816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10" y="4570292"/>
            <a:ext cx="798641" cy="7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 animBg="1"/>
      <p:bldP spid="35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0" name="矩形 19"/>
          <p:cNvSpPr/>
          <p:nvPr/>
        </p:nvSpPr>
        <p:spPr>
          <a:xfrm>
            <a:off x="1157393" y="513118"/>
            <a:ext cx="422423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辅助平台／工具</a:t>
            </a:r>
            <a:endParaRPr lang="en-US" altLang="zh-CN" sz="4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矩形 6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grpSp>
        <p:nvGrpSpPr>
          <p:cNvPr id="43" name="组 42"/>
          <p:cNvGrpSpPr/>
          <p:nvPr/>
        </p:nvGrpSpPr>
        <p:grpSpPr>
          <a:xfrm>
            <a:off x="2242741" y="2936848"/>
            <a:ext cx="1465338" cy="1389227"/>
            <a:chOff x="1668005" y="2642144"/>
            <a:chExt cx="1465338" cy="1389227"/>
          </a:xfrm>
        </p:grpSpPr>
        <p:sp>
          <p:nvSpPr>
            <p:cNvPr id="8" name="圆角矩形 7"/>
            <p:cNvSpPr/>
            <p:nvPr/>
          </p:nvSpPr>
          <p:spPr>
            <a:xfrm>
              <a:off x="1668005" y="2642144"/>
              <a:ext cx="1465338" cy="1389227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57448" y="3491253"/>
              <a:ext cx="13758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文档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615" y="2750785"/>
              <a:ext cx="567000" cy="718200"/>
            </a:xfrm>
            <a:prstGeom prst="rect">
              <a:avLst/>
            </a:prstGeom>
          </p:spPr>
        </p:pic>
      </p:grpSp>
      <p:grpSp>
        <p:nvGrpSpPr>
          <p:cNvPr id="44" name="组 43"/>
          <p:cNvGrpSpPr/>
          <p:nvPr/>
        </p:nvGrpSpPr>
        <p:grpSpPr>
          <a:xfrm>
            <a:off x="4423157" y="2936848"/>
            <a:ext cx="1465338" cy="1389227"/>
            <a:chOff x="4019720" y="2642144"/>
            <a:chExt cx="1465338" cy="138922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204" y="2712396"/>
              <a:ext cx="525812" cy="794977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4019720" y="2642144"/>
              <a:ext cx="1465338" cy="1389227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061865" y="3491253"/>
              <a:ext cx="13758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500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脚手架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6603573" y="2936848"/>
            <a:ext cx="1465338" cy="1389227"/>
            <a:chOff x="6032318" y="2642144"/>
            <a:chExt cx="1465338" cy="1389227"/>
          </a:xfrm>
        </p:grpSpPr>
        <p:sp>
          <p:nvSpPr>
            <p:cNvPr id="38" name="圆角矩形 37"/>
            <p:cNvSpPr/>
            <p:nvPr/>
          </p:nvSpPr>
          <p:spPr>
            <a:xfrm>
              <a:off x="6032318" y="2642144"/>
              <a:ext cx="1465338" cy="1389227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074463" y="3521652"/>
              <a:ext cx="13758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示例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025" y="2797988"/>
              <a:ext cx="731520" cy="731520"/>
            </a:xfrm>
            <a:prstGeom prst="rect">
              <a:avLst/>
            </a:prstGeom>
          </p:spPr>
        </p:pic>
      </p:grpSp>
      <p:grpSp>
        <p:nvGrpSpPr>
          <p:cNvPr id="46" name="组 45"/>
          <p:cNvGrpSpPr/>
          <p:nvPr/>
        </p:nvGrpSpPr>
        <p:grpSpPr>
          <a:xfrm>
            <a:off x="8783988" y="2936848"/>
            <a:ext cx="1465338" cy="1389227"/>
            <a:chOff x="8209252" y="2642144"/>
            <a:chExt cx="1465338" cy="1389227"/>
          </a:xfrm>
        </p:grpSpPr>
        <p:sp>
          <p:nvSpPr>
            <p:cNvPr id="40" name="圆角矩形 39"/>
            <p:cNvSpPr/>
            <p:nvPr/>
          </p:nvSpPr>
          <p:spPr>
            <a:xfrm>
              <a:off x="8209252" y="2642144"/>
              <a:ext cx="1465338" cy="1389227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251397" y="3521652"/>
              <a:ext cx="13758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迭代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346" y="2712397"/>
              <a:ext cx="848764" cy="848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4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2880" y="-170688"/>
            <a:ext cx="12521184" cy="7156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0" r="8274" b="2965"/>
          <a:stretch/>
        </p:blipFill>
        <p:spPr>
          <a:xfrm>
            <a:off x="5266944" y="1719072"/>
            <a:ext cx="6766560" cy="49865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1360" y="2697274"/>
            <a:ext cx="68425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0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</a:t>
            </a:r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工程化最佳实践</a:t>
            </a:r>
          </a:p>
        </p:txBody>
      </p:sp>
      <p:sp>
        <p:nvSpPr>
          <p:cNvPr id="8" name="椭圆 7"/>
          <p:cNvSpPr/>
          <p:nvPr/>
        </p:nvSpPr>
        <p:spPr>
          <a:xfrm>
            <a:off x="1114035" y="1475763"/>
            <a:ext cx="803609" cy="803609"/>
          </a:xfrm>
          <a:prstGeom prst="ellipse">
            <a:avLst/>
          </a:prstGeom>
          <a:noFill/>
          <a:ln w="7620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91360" y="1272493"/>
            <a:ext cx="1248776" cy="1225778"/>
          </a:xfrm>
          <a:prstGeom prst="blockArc">
            <a:avLst>
              <a:gd name="adj1" fmla="val 16191676"/>
              <a:gd name="adj2" fmla="val 298285"/>
              <a:gd name="adj3" fmla="val 9291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0" name="空心弧 9"/>
          <p:cNvSpPr/>
          <p:nvPr/>
        </p:nvSpPr>
        <p:spPr>
          <a:xfrm rot="5400000" flipV="1">
            <a:off x="879861" y="1256727"/>
            <a:ext cx="1248776" cy="1225778"/>
          </a:xfrm>
          <a:prstGeom prst="blockArc">
            <a:avLst>
              <a:gd name="adj1" fmla="val 10800000"/>
              <a:gd name="adj2" fmla="val 17906737"/>
              <a:gd name="adj3" fmla="val 935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12792" y="522028"/>
            <a:ext cx="5511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组件管理方案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725393" y="3394070"/>
            <a:ext cx="1400537" cy="1400537"/>
          </a:xfrm>
          <a:prstGeom prst="roundRect">
            <a:avLst>
              <a:gd name="adj" fmla="val 9229"/>
            </a:avLst>
          </a:prstGeom>
          <a:solidFill>
            <a:srgbClr val="1B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多组件</a:t>
            </a:r>
            <a:endParaRPr kumimoji="1" lang="zh-CN" altLang="en-US" sz="2000" dirty="0"/>
          </a:p>
        </p:txBody>
      </p:sp>
      <p:sp>
        <p:nvSpPr>
          <p:cNvPr id="10" name="圆角矩形 9"/>
          <p:cNvSpPr/>
          <p:nvPr/>
        </p:nvSpPr>
        <p:spPr>
          <a:xfrm>
            <a:off x="8656052" y="3430934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F1C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私密性</a:t>
            </a:r>
            <a:endParaRPr kumimoji="1" lang="en-US" altLang="zh-CN" dirty="0" smtClean="0"/>
          </a:p>
        </p:txBody>
      </p:sp>
      <p:sp>
        <p:nvSpPr>
          <p:cNvPr id="11" name="圆角矩形 10"/>
          <p:cNvSpPr/>
          <p:nvPr/>
        </p:nvSpPr>
        <p:spPr>
          <a:xfrm>
            <a:off x="6312291" y="3394069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社区参与</a:t>
            </a:r>
            <a:endParaRPr kumimoji="1" lang="zh-CN" altLang="en-US" sz="2000" dirty="0"/>
          </a:p>
        </p:txBody>
      </p:sp>
      <p:sp>
        <p:nvSpPr>
          <p:cNvPr id="12" name="圆角矩形 11"/>
          <p:cNvSpPr/>
          <p:nvPr/>
        </p:nvSpPr>
        <p:spPr>
          <a:xfrm>
            <a:off x="3968530" y="3394070"/>
            <a:ext cx="1400537" cy="1400537"/>
          </a:xfrm>
          <a:prstGeom prst="roundRect">
            <a:avLst>
              <a:gd name="adj" fmla="val 10808"/>
            </a:avLst>
          </a:prstGeom>
          <a:solidFill>
            <a:srgbClr val="8D4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多人参与</a:t>
            </a:r>
            <a:endParaRPr kumimoji="1" lang="zh-CN" altLang="en-US" sz="2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34793" y="1934416"/>
            <a:ext cx="1491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需求：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矩形 13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26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1664" y="780977"/>
            <a:ext cx="5979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个人简介</a:t>
            </a:r>
            <a:endParaRPr kumimoji="1" lang="zh-CN" altLang="en-US" sz="4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96698" y="2828461"/>
            <a:ext cx="442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饿了么前端架构师</a:t>
            </a:r>
            <a:endParaRPr kumimoji="1" lang="zh-CN" altLang="en-US" sz="28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6698" y="3463583"/>
            <a:ext cx="377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百度外卖</a:t>
            </a:r>
            <a:endParaRPr kumimoji="1" lang="zh-CN" altLang="en-US" sz="28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4" y="2048016"/>
            <a:ext cx="4662139" cy="36189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96698" y="1793914"/>
            <a:ext cx="4118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林溪</a:t>
            </a:r>
            <a:endParaRPr kumimoji="1" lang="zh-CN" altLang="en-US" sz="6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6698" y="4042951"/>
            <a:ext cx="377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百度地图</a:t>
            </a:r>
            <a:endParaRPr kumimoji="1" lang="zh-CN" altLang="en-US" sz="28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373416" y="5127198"/>
            <a:ext cx="1024814" cy="510963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可</a:t>
            </a:r>
            <a:r>
              <a:rPr kumimoji="1" lang="zh-CN" altLang="en-US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视化</a:t>
            </a:r>
            <a:endParaRPr kumimoji="1" lang="zh-CN" altLang="en-US" sz="200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64621" y="5127198"/>
            <a:ext cx="1254599" cy="511750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性能</a:t>
            </a:r>
            <a:r>
              <a:rPr kumimoji="1" lang="zh-CN" altLang="en-US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优化</a:t>
            </a:r>
            <a:endParaRPr kumimoji="1" lang="zh-CN" altLang="en-US" sz="200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993512" y="5127197"/>
            <a:ext cx="1105981" cy="510964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Reason</a:t>
            </a:r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996698" y="5127984"/>
            <a:ext cx="1210327" cy="510177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组件化</a:t>
            </a:r>
            <a:endParaRPr kumimoji="1" lang="zh-CN" altLang="en-US" sz="200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805121"/>
            <a:ext cx="755904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09582" y="1644601"/>
            <a:ext cx="1958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Lerna</a:t>
            </a:r>
            <a:endParaRPr kumimoji="1" lang="zh-CN" altLang="en-US" sz="4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63252" y="2300004"/>
            <a:ext cx="248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hlinkClick r:id="rId3"/>
              </a:rPr>
              <a:t>https://</a:t>
            </a:r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  <a:hlinkClick r:id="rId3"/>
              </a:rPr>
              <a:t>lernajs.io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hlinkClick r:id="rId3"/>
              </a:rPr>
              <a:t>/</a:t>
            </a:r>
            <a:endParaRPr kumimoji="1" lang="zh-CN" altLang="en-US" sz="2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50487" y="1865110"/>
            <a:ext cx="3489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多包管理工具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17" y="1715328"/>
            <a:ext cx="1424901" cy="100745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1393205" y="4843726"/>
            <a:ext cx="1935783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一键安装</a:t>
            </a:r>
            <a:r>
              <a:rPr kumimoji="1" lang="zh-CN" altLang="en-US" sz="2000" dirty="0" smtClean="0"/>
              <a:t>依赖</a:t>
            </a:r>
            <a:endParaRPr kumimoji="1" lang="zh-CN" altLang="en-US" sz="2000" dirty="0"/>
          </a:p>
        </p:txBody>
      </p:sp>
      <p:sp>
        <p:nvSpPr>
          <p:cNvPr id="63" name="圆角矩形 62"/>
          <p:cNvSpPr/>
          <p:nvPr/>
        </p:nvSpPr>
        <p:spPr>
          <a:xfrm>
            <a:off x="6050487" y="4843726"/>
            <a:ext cx="1885688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独立版本管理</a:t>
            </a:r>
            <a:endParaRPr kumimoji="1" lang="zh-CN" altLang="en-US" sz="2000" dirty="0"/>
          </a:p>
        </p:txBody>
      </p:sp>
      <p:sp>
        <p:nvSpPr>
          <p:cNvPr id="64" name="圆角矩形 63"/>
          <p:cNvSpPr/>
          <p:nvPr/>
        </p:nvSpPr>
        <p:spPr>
          <a:xfrm>
            <a:off x="8379128" y="4843726"/>
            <a:ext cx="1483009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非</a:t>
            </a:r>
            <a:r>
              <a:rPr kumimoji="1" lang="en-US" altLang="zh-CN" sz="2000" dirty="0" err="1" smtClean="0"/>
              <a:t>Npm</a:t>
            </a:r>
            <a:r>
              <a:rPr kumimoji="1" lang="zh-CN" altLang="en-US" sz="2000" dirty="0" smtClean="0"/>
              <a:t>包</a:t>
            </a:r>
            <a:endParaRPr kumimoji="1" lang="zh-CN" altLang="en-US" sz="2000" dirty="0"/>
          </a:p>
        </p:txBody>
      </p:sp>
      <p:sp>
        <p:nvSpPr>
          <p:cNvPr id="70" name="文本框 6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78917" y="3972599"/>
            <a:ext cx="316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优点：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21846" y="4844716"/>
            <a:ext cx="1935783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自动更新依赖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86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42731" y="543993"/>
            <a:ext cx="314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国际化 </a:t>
            </a:r>
            <a:r>
              <a:rPr kumimoji="1" lang="en-US" altLang="zh-CN" sz="44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i18n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85489" y="2854279"/>
            <a:ext cx="1400537" cy="1400537"/>
          </a:xfrm>
          <a:prstGeom prst="roundRect">
            <a:avLst>
              <a:gd name="adj" fmla="val 9229"/>
            </a:avLst>
          </a:prstGeom>
          <a:solidFill>
            <a:srgbClr val="1B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/>
              <a:t>45</a:t>
            </a:r>
            <a:endParaRPr kumimoji="1" lang="zh-CN" altLang="en-US" sz="6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13998" y="3277548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种语言支持</a:t>
            </a:r>
          </a:p>
        </p:txBody>
      </p:sp>
      <p:grpSp>
        <p:nvGrpSpPr>
          <p:cNvPr id="61" name="组 60"/>
          <p:cNvGrpSpPr/>
          <p:nvPr/>
        </p:nvGrpSpPr>
        <p:grpSpPr>
          <a:xfrm>
            <a:off x="5639309" y="629897"/>
            <a:ext cx="6170092" cy="5870959"/>
            <a:chOff x="6010784" y="832305"/>
            <a:chExt cx="6170092" cy="5870959"/>
          </a:xfrm>
        </p:grpSpPr>
        <p:sp>
          <p:nvSpPr>
            <p:cNvPr id="20" name="文本框 19"/>
            <p:cNvSpPr txBox="1"/>
            <p:nvPr/>
          </p:nvSpPr>
          <p:spPr>
            <a:xfrm>
              <a:off x="8204153" y="832305"/>
              <a:ext cx="20383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af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荷兰语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3077" y="1251997"/>
              <a:ext cx="197634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ar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阿拉伯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566678" y="1700727"/>
              <a:ext cx="197634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DE4B39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bg</a:t>
              </a:r>
              <a:r>
                <a:rPr kumimoji="1" lang="zh-CN" altLang="en-US" sz="2500" dirty="0" smtClean="0">
                  <a:ln>
                    <a:solidFill>
                      <a:srgbClr val="DE4B39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保加利亚</a:t>
              </a:r>
              <a:endParaRPr kumimoji="1" lang="zh-CN" altLang="en-US" sz="2500" dirty="0">
                <a:ln>
                  <a:solidFill>
                    <a:srgbClr val="DE4B39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55903" y="2260003"/>
              <a:ext cx="22549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rgbClr val="FFFF0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ca</a:t>
              </a:r>
              <a:r>
                <a:rPr kumimoji="1" lang="zh-CN" altLang="en-US" sz="2500" dirty="0" smtClean="0">
                  <a:ln>
                    <a:solidFill>
                      <a:srgbClr val="FFFF0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嘉泰罗尼亚</a:t>
              </a:r>
              <a:endParaRPr kumimoji="1" lang="zh-CN" altLang="en-US" sz="2500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11126" y="2751345"/>
              <a:ext cx="22549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cs</a:t>
              </a:r>
              <a:r>
                <a:rPr kumimoji="1" lang="en-US" altLang="zh-CN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-CZ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捷克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19796" y="3279902"/>
              <a:ext cx="162144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rgbClr val="00B0F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da</a:t>
              </a:r>
              <a:r>
                <a:rPr kumimoji="1" lang="zh-CN" altLang="en-US" sz="2500" dirty="0" smtClean="0">
                  <a:ln>
                    <a:solidFill>
                      <a:srgbClr val="00B0F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丹麦</a:t>
              </a:r>
              <a:endParaRPr kumimoji="1" lang="zh-CN" altLang="en-US" sz="2500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0784" y="3792985"/>
              <a:ext cx="15167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de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德语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11126" y="4247557"/>
              <a:ext cx="15167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FFFF0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en</a:t>
              </a:r>
              <a:r>
                <a:rPr kumimoji="1" lang="zh-CN" altLang="en-US" sz="2500" dirty="0" smtClean="0">
                  <a:ln>
                    <a:solidFill>
                      <a:srgbClr val="FFFF0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英语</a:t>
              </a:r>
              <a:endParaRPr kumimoji="1" lang="zh-CN" altLang="en-US" sz="2500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316019" y="4770760"/>
              <a:ext cx="15167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fi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芬兰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91924" y="5191577"/>
              <a:ext cx="15167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0070C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fr</a:t>
              </a:r>
              <a:r>
                <a:rPr kumimoji="1" lang="zh-CN" altLang="en-US" sz="2500" dirty="0" smtClean="0">
                  <a:ln>
                    <a:solidFill>
                      <a:srgbClr val="0070C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法语</a:t>
              </a:r>
              <a:endParaRPr kumimoji="1" lang="zh-CN" altLang="en-US" sz="25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61289" y="6226210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he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希伯来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807240" y="1245545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hu</a:t>
              </a:r>
              <a:r>
                <a:rPr kumimoji="1" lang="zh-CN" altLang="en-US" sz="25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匈牙利语</a:t>
              </a:r>
              <a:endParaRPr kumimoji="1" lang="zh-CN" altLang="en-US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54461" y="1703838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it</a:t>
              </a:r>
              <a:r>
                <a:rPr kumimoji="1" lang="zh-CN" altLang="en-US" sz="2500" dirty="0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意大利</a:t>
              </a:r>
              <a:endParaRPr kumimoji="1" lang="zh-CN" altLang="en-US" sz="2500" dirty="0">
                <a:ln>
                  <a:solidFill>
                    <a:srgbClr val="3498DB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400333" y="2078731"/>
              <a:ext cx="16772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ja</a:t>
              </a:r>
              <a:r>
                <a:rPr kumimoji="1" lang="zh-CN" altLang="en-US" sz="2500" dirty="0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日语</a:t>
              </a:r>
              <a:endParaRPr kumimoji="1" lang="zh-CN" altLang="en-US" sz="2500" dirty="0">
                <a:ln>
                  <a:solidFill>
                    <a:srgbClr val="3498DB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960072" y="5539758"/>
              <a:ext cx="15167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el</a:t>
              </a:r>
              <a:r>
                <a:rPr kumimoji="1" lang="zh-CN" altLang="en-US" sz="2500" dirty="0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希腊</a:t>
              </a:r>
              <a:endParaRPr kumimoji="1" lang="zh-CN" altLang="en-US" sz="25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909833" y="2656119"/>
              <a:ext cx="16273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ko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朝鲜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50962" y="3212849"/>
              <a:ext cx="189701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8D44AF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lt</a:t>
              </a:r>
              <a:r>
                <a:rPr kumimoji="1" lang="zh-CN" altLang="en-US" sz="2500" dirty="0" smtClean="0">
                  <a:ln>
                    <a:solidFill>
                      <a:srgbClr val="8D44AF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立陶宛</a:t>
              </a:r>
              <a:endParaRPr kumimoji="1" lang="zh-CN" altLang="en-US" sz="2500" dirty="0">
                <a:ln>
                  <a:solidFill>
                    <a:srgbClr val="8D44AF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220251" y="3681723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lv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拉托维亚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450853" y="4170901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pl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波兰语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68331" y="4638941"/>
              <a:ext cx="321312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>
                  <a:ln>
                    <a:solidFill>
                      <a:srgbClr val="92D05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pt-br</a:t>
              </a:r>
              <a:r>
                <a:rPr kumimoji="1" lang="zh-CN" altLang="en-US" sz="2500" dirty="0" smtClean="0">
                  <a:ln>
                    <a:solidFill>
                      <a:srgbClr val="92D05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葡萄牙语</a:t>
              </a:r>
              <a:r>
                <a:rPr kumimoji="1" lang="en-US" altLang="zh-CN" sz="2500" dirty="0" smtClean="0">
                  <a:ln>
                    <a:solidFill>
                      <a:srgbClr val="92D05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(</a:t>
              </a:r>
              <a:r>
                <a:rPr kumimoji="1" lang="zh-CN" altLang="en-US" sz="2500" dirty="0" smtClean="0">
                  <a:ln>
                    <a:solidFill>
                      <a:srgbClr val="92D05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巴西</a:t>
              </a:r>
              <a:r>
                <a:rPr kumimoji="1" lang="en-US" altLang="zh-CN" sz="2500" dirty="0">
                  <a:ln>
                    <a:solidFill>
                      <a:srgbClr val="92D050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)</a:t>
              </a:r>
              <a:endParaRPr kumimoji="1" lang="zh-CN" altLang="en-US" sz="25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774164" y="5045955"/>
              <a:ext cx="22771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pt-br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葡萄牙语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179932" y="5448115"/>
              <a:ext cx="18749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ro</a:t>
              </a:r>
              <a:r>
                <a:rPr kumimoji="1" lang="zh-CN" altLang="en-US" sz="2500" dirty="0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罗马尼亚</a:t>
              </a:r>
              <a:endParaRPr kumimoji="1" lang="zh-CN" altLang="en-US" sz="25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177415" y="4736258"/>
              <a:ext cx="18749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ru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俄罗斯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158237" y="3792985"/>
              <a:ext cx="18749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sk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斯洛伐克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613500" y="2549291"/>
              <a:ext cx="224935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sk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斯洛文尼亚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006316" y="1643022"/>
              <a:ext cx="1416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th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泰语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512031" y="2920548"/>
              <a:ext cx="166884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tr</a:t>
              </a:r>
              <a:r>
                <a:rPr kumimoji="1" lang="zh-CN" altLang="en-US" sz="2500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土耳其</a:t>
              </a:r>
              <a:endParaRPr kumimoji="1" lang="zh-CN" altLang="en-US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577891" y="3372347"/>
              <a:ext cx="252167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F1C50E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zh</a:t>
              </a:r>
              <a:r>
                <a:rPr kumimoji="1" lang="en-US" altLang="zh-CN" sz="2500" dirty="0" smtClean="0">
                  <a:ln>
                    <a:solidFill>
                      <a:srgbClr val="F1C50E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-CN</a:t>
              </a:r>
              <a:r>
                <a:rPr kumimoji="1" lang="zh-CN" altLang="en-US" sz="2500" dirty="0" smtClean="0">
                  <a:ln>
                    <a:solidFill>
                      <a:srgbClr val="F1C50E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简体中文</a:t>
              </a:r>
              <a:endParaRPr kumimoji="1" lang="zh-CN" altLang="en-US" sz="2500" dirty="0">
                <a:ln>
                  <a:solidFill>
                    <a:srgbClr val="F1C50E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315033" y="4253572"/>
              <a:ext cx="274870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zh</a:t>
              </a:r>
              <a:r>
                <a:rPr kumimoji="1" lang="en-US" altLang="zh-CN" sz="2500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-TW</a:t>
              </a:r>
              <a:r>
                <a:rPr kumimoji="1" lang="zh-CN" altLang="en-US" sz="2500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繁体中文</a:t>
              </a:r>
              <a:endParaRPr kumimoji="1" lang="zh-CN" altLang="en-US" sz="25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939458" y="3793947"/>
              <a:ext cx="18749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sv</a:t>
              </a:r>
              <a:r>
                <a:rPr kumimoji="1" lang="zh-CN" altLang="en-US" sz="2500" dirty="0" smtClean="0"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瑞典</a:t>
              </a:r>
              <a:endParaRPr kumimoji="1" lang="zh-CN" altLang="en-US" sz="25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158237" y="5259114"/>
              <a:ext cx="14266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vi</a:t>
              </a:r>
              <a:r>
                <a:rPr kumimoji="1" lang="zh-CN" altLang="en-US" sz="25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越南</a:t>
              </a:r>
              <a:endParaRPr kumimoji="1" lang="zh-CN" altLang="en-US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62371" y="5874795"/>
              <a:ext cx="20125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es</a:t>
              </a:r>
              <a:r>
                <a:rPr kumimoji="1" lang="zh-CN" altLang="en-US" sz="2500" dirty="0" smtClean="0">
                  <a:ln>
                    <a:solidFill>
                      <a:srgbClr val="3498DB"/>
                    </a:solidFill>
                  </a:ln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西班牙</a:t>
              </a:r>
              <a:endParaRPr kumimoji="1" lang="zh-CN" altLang="en-US" sz="2500" dirty="0">
                <a:ln>
                  <a:solidFill>
                    <a:srgbClr val="3498DB"/>
                  </a:solidFill>
                </a:ln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803834" y="3023560"/>
              <a:ext cx="14641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ln>
                    <a:solidFill>
                      <a:srgbClr val="00B050"/>
                    </a:solidFill>
                  </a:ln>
                  <a:solidFill>
                    <a:srgbClr val="00B0F0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no</a:t>
              </a:r>
              <a:r>
                <a:rPr kumimoji="1" lang="zh-CN" altLang="en-US" sz="2500" dirty="0" smtClean="0">
                  <a:ln>
                    <a:solidFill>
                      <a:srgbClr val="00B050"/>
                    </a:solidFill>
                  </a:ln>
                  <a:solidFill>
                    <a:srgbClr val="00B0F0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挪威</a:t>
              </a:r>
              <a:endParaRPr kumimoji="1" lang="zh-CN" altLang="en-US" sz="2500" dirty="0">
                <a:ln>
                  <a:solidFill>
                    <a:srgbClr val="00B050"/>
                  </a:solidFill>
                </a:ln>
                <a:solidFill>
                  <a:srgbClr val="00B0F0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618188" y="5697722"/>
              <a:ext cx="14266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err="1" smtClean="0">
                  <a:solidFill>
                    <a:schemeClr val="accent3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ms</a:t>
              </a:r>
              <a:r>
                <a:rPr kumimoji="1" lang="zh-CN" altLang="en-US" sz="2500" dirty="0" smtClean="0">
                  <a:solidFill>
                    <a:schemeClr val="accent3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马来西亚</a:t>
              </a:r>
              <a:endParaRPr kumimoji="1" lang="zh-CN" altLang="en-US" sz="2500" dirty="0">
                <a:solidFill>
                  <a:schemeClr val="accent3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317335" y="2163262"/>
              <a:ext cx="24371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500" dirty="0" smtClean="0">
                  <a:solidFill>
                    <a:schemeClr val="accent3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In</a:t>
              </a:r>
              <a:r>
                <a:rPr kumimoji="1" lang="zh-CN" altLang="en-US" sz="2500" dirty="0" smtClean="0">
                  <a:solidFill>
                    <a:schemeClr val="accent3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印度尼西亚</a:t>
              </a:r>
              <a:endParaRPr kumimoji="1" lang="zh-CN" altLang="en-US" sz="2500" dirty="0">
                <a:solidFill>
                  <a:schemeClr val="accent3"/>
                </a:solidFill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55" name="矩形 54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6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37743" y="1538311"/>
            <a:ext cx="527921" cy="53854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1</a:t>
            </a:r>
            <a:endParaRPr kumimoji="1"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271126" y="1538311"/>
            <a:ext cx="2190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制作语言文件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46307" y="1502121"/>
            <a:ext cx="527921" cy="53854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2</a:t>
            </a:r>
            <a:endParaRPr kumimoji="1"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579690" y="1502121"/>
            <a:ext cx="2190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替换文字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550602" y="1502121"/>
            <a:ext cx="527921" cy="53854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3</a:t>
            </a:r>
            <a:endParaRPr kumimoji="1"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183985" y="1502121"/>
            <a:ext cx="2190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运行时转换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50602" y="2330600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直接</a:t>
            </a:r>
            <a:r>
              <a:rPr kumimoji="1" lang="en-US" altLang="zh-CN" sz="30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mixin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函数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30" y="2280427"/>
            <a:ext cx="3155352" cy="63959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3" y="2330600"/>
            <a:ext cx="2826667" cy="305912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550601" y="3079899"/>
            <a:ext cx="4293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国际化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vue-i8n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790" y="3838105"/>
            <a:ext cx="4296230" cy="2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68191" y="522028"/>
            <a:ext cx="5511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测试方案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783836" y="3830803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F1C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Mocha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630654" y="3830803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Karma</a:t>
            </a:r>
            <a:endParaRPr kumimoji="1" lang="zh-CN" altLang="en-US" sz="20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40" y="2755048"/>
            <a:ext cx="2036448" cy="4737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2360420"/>
            <a:ext cx="1114008" cy="1263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74" y="2524714"/>
            <a:ext cx="934424" cy="93442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630654" y="5324652"/>
            <a:ext cx="139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驱动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10350" y="5324404"/>
            <a:ext cx="16915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测试框架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883349" y="5324404"/>
            <a:ext cx="139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断言库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37018" y="3830803"/>
            <a:ext cx="1400537" cy="1400537"/>
          </a:xfrm>
          <a:prstGeom prst="roundRect">
            <a:avLst>
              <a:gd name="adj" fmla="val 9229"/>
            </a:avLst>
          </a:prstGeom>
          <a:solidFill>
            <a:srgbClr val="1B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chai</a:t>
            </a:r>
            <a:endParaRPr kumimoji="1" lang="zh-CN" altLang="en-US" sz="2000" dirty="0"/>
          </a:p>
        </p:txBody>
      </p:sp>
      <p:sp>
        <p:nvSpPr>
          <p:cNvPr id="34" name="圆角矩形 33"/>
          <p:cNvSpPr/>
          <p:nvPr/>
        </p:nvSpPr>
        <p:spPr>
          <a:xfrm>
            <a:off x="8611902" y="3830802"/>
            <a:ext cx="1400537" cy="1400537"/>
          </a:xfrm>
          <a:prstGeom prst="roundRect">
            <a:avLst>
              <a:gd name="adj" fmla="val 9229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/>
              <a:t>Sinon</a:t>
            </a:r>
            <a:endParaRPr kumimoji="1" lang="zh-CN" altLang="en-US" sz="2000" dirty="0"/>
          </a:p>
        </p:txBody>
      </p:sp>
      <p:sp>
        <p:nvSpPr>
          <p:cNvPr id="35" name="圆角矩形 34"/>
          <p:cNvSpPr/>
          <p:nvPr/>
        </p:nvSpPr>
        <p:spPr>
          <a:xfrm>
            <a:off x="10350033" y="3830801"/>
            <a:ext cx="1400537" cy="1400537"/>
          </a:xfrm>
          <a:prstGeom prst="roundRect">
            <a:avLst>
              <a:gd name="adj" fmla="val 9229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Istanbul</a:t>
            </a:r>
            <a:endParaRPr kumimoji="1"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8614218" y="5324404"/>
            <a:ext cx="139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Mock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52349" y="5290364"/>
            <a:ext cx="1398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覆盖率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51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903963" y="2515748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浏览器</a:t>
            </a:r>
            <a:endParaRPr kumimoji="1" lang="zh-CN" altLang="en-US" sz="2000" dirty="0"/>
          </a:p>
        </p:txBody>
      </p:sp>
      <p:sp>
        <p:nvSpPr>
          <p:cNvPr id="19" name="圆角矩形 18"/>
          <p:cNvSpPr/>
          <p:nvPr/>
        </p:nvSpPr>
        <p:spPr>
          <a:xfrm>
            <a:off x="2903963" y="3214072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框架</a:t>
            </a:r>
            <a:endParaRPr kumimoji="1" lang="zh-CN" altLang="en-US" sz="2000" dirty="0"/>
          </a:p>
        </p:txBody>
      </p:sp>
      <p:sp>
        <p:nvSpPr>
          <p:cNvPr id="20" name="圆角矩形 19"/>
          <p:cNvSpPr/>
          <p:nvPr/>
        </p:nvSpPr>
        <p:spPr>
          <a:xfrm>
            <a:off x="734481" y="1742852"/>
            <a:ext cx="1688109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karma start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688538" y="1742851"/>
            <a:ext cx="1785938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karma </a:t>
            </a:r>
            <a:r>
              <a:rPr kumimoji="1" lang="en-US" altLang="zh-CN" sz="2000" dirty="0" err="1" smtClean="0"/>
              <a:t>config</a:t>
            </a:r>
            <a:endParaRPr kumimoji="1" lang="en-US" altLang="zh-CN" sz="2000" dirty="0"/>
          </a:p>
        </p:txBody>
      </p:sp>
      <p:sp>
        <p:nvSpPr>
          <p:cNvPr id="22" name="圆角矩形 21"/>
          <p:cNvSpPr/>
          <p:nvPr/>
        </p:nvSpPr>
        <p:spPr>
          <a:xfrm>
            <a:off x="4701864" y="1742851"/>
            <a:ext cx="1652038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Test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case</a:t>
            </a:r>
            <a:endParaRPr kumimoji="1" lang="en-US" altLang="zh-CN" sz="2000" dirty="0"/>
          </a:p>
        </p:txBody>
      </p:sp>
      <p:sp>
        <p:nvSpPr>
          <p:cNvPr id="24" name="圆角矩形 23"/>
          <p:cNvSpPr/>
          <p:nvPr/>
        </p:nvSpPr>
        <p:spPr>
          <a:xfrm>
            <a:off x="9823535" y="1742851"/>
            <a:ext cx="1563651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报告</a:t>
            </a:r>
            <a:endParaRPr kumimoji="1" lang="en-US" altLang="zh-CN" sz="2000" dirty="0"/>
          </a:p>
        </p:txBody>
      </p:sp>
      <p:sp>
        <p:nvSpPr>
          <p:cNvPr id="25" name="圆角矩形 24"/>
          <p:cNvSpPr/>
          <p:nvPr/>
        </p:nvSpPr>
        <p:spPr>
          <a:xfrm>
            <a:off x="7799409" y="1742851"/>
            <a:ext cx="1593237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chai</a:t>
            </a:r>
            <a:endParaRPr kumimoji="1" lang="en-US" altLang="zh-CN" sz="2000" dirty="0"/>
          </a:p>
        </p:txBody>
      </p:sp>
      <p:sp>
        <p:nvSpPr>
          <p:cNvPr id="27" name="圆角矩形 26"/>
          <p:cNvSpPr/>
          <p:nvPr/>
        </p:nvSpPr>
        <p:spPr>
          <a:xfrm>
            <a:off x="2903962" y="3912396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reporters</a:t>
            </a:r>
            <a:endParaRPr kumimoji="1" lang="zh-CN" altLang="en-US" sz="2000" dirty="0"/>
          </a:p>
        </p:txBody>
      </p:sp>
      <p:sp>
        <p:nvSpPr>
          <p:cNvPr id="31" name="圆角矩形 30"/>
          <p:cNvSpPr/>
          <p:nvPr/>
        </p:nvSpPr>
        <p:spPr>
          <a:xfrm>
            <a:off x="2903962" y="4610720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预处理器</a:t>
            </a:r>
            <a:endParaRPr kumimoji="1" lang="zh-CN" altLang="en-US" sz="2000" dirty="0"/>
          </a:p>
        </p:txBody>
      </p:sp>
      <p:sp>
        <p:nvSpPr>
          <p:cNvPr id="32" name="圆角矩形 31"/>
          <p:cNvSpPr/>
          <p:nvPr/>
        </p:nvSpPr>
        <p:spPr>
          <a:xfrm>
            <a:off x="2903962" y="5303764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/>
              <a:t>webpack</a:t>
            </a:r>
            <a:endParaRPr kumimoji="1" lang="zh-CN" altLang="en-US" sz="2000" dirty="0"/>
          </a:p>
        </p:txBody>
      </p:sp>
      <p:sp>
        <p:nvSpPr>
          <p:cNvPr id="35" name="圆角矩形 34"/>
          <p:cNvSpPr/>
          <p:nvPr/>
        </p:nvSpPr>
        <p:spPr>
          <a:xfrm>
            <a:off x="7921257" y="2495034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BDD</a:t>
            </a:r>
            <a:endParaRPr kumimoji="1" lang="zh-CN" altLang="en-US" sz="2000" dirty="0"/>
          </a:p>
        </p:txBody>
      </p:sp>
      <p:sp>
        <p:nvSpPr>
          <p:cNvPr id="37" name="圆角矩形 36"/>
          <p:cNvSpPr/>
          <p:nvPr/>
        </p:nvSpPr>
        <p:spPr>
          <a:xfrm>
            <a:off x="9907198" y="2495035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通过率</a:t>
            </a:r>
            <a:endParaRPr kumimoji="1" lang="zh-CN" altLang="en-US" sz="2000" dirty="0"/>
          </a:p>
        </p:txBody>
      </p:sp>
      <p:sp>
        <p:nvSpPr>
          <p:cNvPr id="38" name="圆角矩形 37"/>
          <p:cNvSpPr/>
          <p:nvPr/>
        </p:nvSpPr>
        <p:spPr>
          <a:xfrm>
            <a:off x="9926016" y="3193361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覆盖率</a:t>
            </a:r>
            <a:endParaRPr kumimoji="1" lang="zh-CN" altLang="en-US" sz="2000" dirty="0"/>
          </a:p>
        </p:txBody>
      </p:sp>
      <p:sp>
        <p:nvSpPr>
          <p:cNvPr id="39" name="圆角矩形 38"/>
          <p:cNvSpPr/>
          <p:nvPr/>
        </p:nvSpPr>
        <p:spPr>
          <a:xfrm>
            <a:off x="4838977" y="2515748"/>
            <a:ext cx="1400537" cy="551445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UI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case</a:t>
            </a:r>
            <a:endParaRPr kumimoji="1"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393003" y="5307181"/>
            <a:ext cx="452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Coveralls</a:t>
            </a:r>
            <a:r>
              <a:rPr lang="zh-CN" altLang="en-US" sz="2800" dirty="0" smtClean="0">
                <a:solidFill>
                  <a:schemeClr val="bg1"/>
                </a:solidFill>
              </a:rPr>
              <a:t> 提交覆盖率报告</a:t>
            </a:r>
            <a:endParaRPr kumimoji="1" lang="en-US" altLang="zh-CN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232" y="4696448"/>
            <a:ext cx="1728367" cy="4684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66" y="1492677"/>
            <a:ext cx="1062619" cy="106261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716946" y="2515747"/>
            <a:ext cx="726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run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6" name="椭圆 25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32552" y="561742"/>
            <a:ext cx="2757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Karma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2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911314" y="1704541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/>
              <a:t>Jest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00816" y="3506622"/>
            <a:ext cx="40150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一站式的测试方案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400" y="4053163"/>
            <a:ext cx="375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DOM API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4400" y="4530217"/>
            <a:ext cx="375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5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断言库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2857" y="5007271"/>
            <a:ext cx="375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Mock</a:t>
            </a: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库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1314" y="5483775"/>
            <a:ext cx="375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快照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1314" y="5960829"/>
            <a:ext cx="375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覆盖率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03620" y="1401479"/>
            <a:ext cx="2336514" cy="650365"/>
          </a:xfrm>
          <a:prstGeom prst="roundRect">
            <a:avLst>
              <a:gd name="adj" fmla="val 9229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vue-test-</a:t>
            </a:r>
            <a:r>
              <a:rPr lang="en-US" altLang="zh-CN" sz="2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utils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96" y="3132852"/>
            <a:ext cx="5625212" cy="3467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37770" y="151987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https://vue-test-utils.vuejs.org/zh/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5640196" y="2311213"/>
            <a:ext cx="1806843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shallowMount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7592555" y="2311212"/>
            <a:ext cx="1002805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mount</a:t>
            </a:r>
            <a:endParaRPr kumimoji="1" lang="en-US" altLang="zh-CN" sz="2000" dirty="0"/>
          </a:p>
        </p:txBody>
      </p:sp>
      <p:sp>
        <p:nvSpPr>
          <p:cNvPr id="44" name="圆角矩形 43"/>
          <p:cNvSpPr/>
          <p:nvPr/>
        </p:nvSpPr>
        <p:spPr>
          <a:xfrm>
            <a:off x="8740877" y="2311211"/>
            <a:ext cx="1000532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render</a:t>
            </a:r>
            <a:endParaRPr kumimoji="1" lang="en-US" altLang="zh-CN" sz="2000" dirty="0"/>
          </a:p>
        </p:txBody>
      </p:sp>
      <p:sp>
        <p:nvSpPr>
          <p:cNvPr id="45" name="圆角矩形 44"/>
          <p:cNvSpPr/>
          <p:nvPr/>
        </p:nvSpPr>
        <p:spPr>
          <a:xfrm>
            <a:off x="9890887" y="2311211"/>
            <a:ext cx="1923161" cy="56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renderToString</a:t>
            </a:r>
            <a:endParaRPr kumimoji="1" lang="en-US" altLang="zh-CN" sz="2000" dirty="0"/>
          </a:p>
        </p:txBody>
      </p:sp>
      <p:sp>
        <p:nvSpPr>
          <p:cNvPr id="20" name="椭圆 19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32552" y="561742"/>
            <a:ext cx="2757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Jest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251" y="1515817"/>
            <a:ext cx="3770574" cy="449909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36600" y="1634584"/>
            <a:ext cx="3043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提取全局变量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04525" y="2197882"/>
            <a:ext cx="3043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合理继承、衍生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04525" y="4389483"/>
            <a:ext cx="3043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修改主题样式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04525" y="4947215"/>
            <a:ext cx="30432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覆盖主题样式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04525" y="5490659"/>
            <a:ext cx="48713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组件显示传值，内置样式处理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92092" y="1634584"/>
            <a:ext cx="10157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实现：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9954" y="4361598"/>
            <a:ext cx="247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自定义主题：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36600" y="6204384"/>
            <a:ext cx="8797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https://material.io/tools/color/#!/?view.left=0&amp;view.right=0&amp;primary.color=CE93D8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68192" y="522028"/>
            <a:ext cx="299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主题方案</a:t>
            </a:r>
          </a:p>
        </p:txBody>
      </p:sp>
      <p:sp>
        <p:nvSpPr>
          <p:cNvPr id="16" name="矩形 15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33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14400" y="1736771"/>
            <a:ext cx="1400537" cy="1400537"/>
          </a:xfrm>
          <a:prstGeom prst="roundRect">
            <a:avLst>
              <a:gd name="adj" fmla="val 9229"/>
            </a:avLst>
          </a:prstGeom>
          <a:solidFill>
            <a:srgbClr val="1B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/>
              <a:t>Webpack</a:t>
            </a:r>
            <a:endParaRPr kumimoji="1" lang="zh-CN" altLang="en-US" sz="2000" dirty="0"/>
          </a:p>
        </p:txBody>
      </p:sp>
      <p:sp>
        <p:nvSpPr>
          <p:cNvPr id="26" name="圆角矩形 25"/>
          <p:cNvSpPr/>
          <p:nvPr/>
        </p:nvSpPr>
        <p:spPr>
          <a:xfrm>
            <a:off x="914400" y="3611804"/>
            <a:ext cx="1311560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动态生成入口文件</a:t>
            </a:r>
            <a:endParaRPr kumimoji="1" lang="zh-CN" altLang="en-US" sz="2000" dirty="0"/>
          </a:p>
        </p:txBody>
      </p:sp>
      <p:sp>
        <p:nvSpPr>
          <p:cNvPr id="27" name="圆角矩形 26"/>
          <p:cNvSpPr/>
          <p:nvPr/>
        </p:nvSpPr>
        <p:spPr>
          <a:xfrm>
            <a:off x="2546427" y="3611804"/>
            <a:ext cx="1311560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版本号</a:t>
            </a:r>
            <a:endParaRPr kumimoji="1" lang="en-US" altLang="zh-CN" sz="2000" dirty="0" smtClean="0"/>
          </a:p>
          <a:p>
            <a:pPr algn="ctr"/>
            <a:r>
              <a:rPr kumimoji="1" lang="zh-CN" altLang="en-US" sz="2000" dirty="0" smtClean="0"/>
              <a:t>复制</a:t>
            </a:r>
            <a:endParaRPr kumimoji="1" lang="zh-CN" altLang="en-US" sz="2000" dirty="0"/>
          </a:p>
        </p:txBody>
      </p:sp>
      <p:sp>
        <p:nvSpPr>
          <p:cNvPr id="28" name="圆角矩形 27"/>
          <p:cNvSpPr/>
          <p:nvPr/>
        </p:nvSpPr>
        <p:spPr>
          <a:xfrm>
            <a:off x="4178454" y="3611804"/>
            <a:ext cx="991093" cy="10290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Lint</a:t>
            </a:r>
            <a:endParaRPr kumimoji="1" lang="zh-CN" altLang="en-US" sz="2000" dirty="0"/>
          </a:p>
        </p:txBody>
      </p:sp>
      <p:sp>
        <p:nvSpPr>
          <p:cNvPr id="29" name="圆角矩形 28"/>
          <p:cNvSpPr/>
          <p:nvPr/>
        </p:nvSpPr>
        <p:spPr>
          <a:xfrm>
            <a:off x="5957888" y="1645923"/>
            <a:ext cx="3128963" cy="58431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构建</a:t>
            </a:r>
            <a:r>
              <a:rPr kumimoji="1" lang="en-US" altLang="zh-CN" sz="2000" dirty="0" err="1" smtClean="0"/>
              <a:t>umd</a:t>
            </a:r>
            <a:r>
              <a:rPr kumimoji="1" lang="zh-CN" altLang="en-US" sz="2000" dirty="0" smtClean="0"/>
              <a:t>模块规范输出</a:t>
            </a:r>
            <a:endParaRPr kumimoji="1" lang="en-US" altLang="zh-CN" sz="2000" dirty="0" smtClean="0"/>
          </a:p>
        </p:txBody>
      </p:sp>
      <p:sp>
        <p:nvSpPr>
          <p:cNvPr id="30" name="圆角矩形 29"/>
          <p:cNvSpPr/>
          <p:nvPr/>
        </p:nvSpPr>
        <p:spPr>
          <a:xfrm>
            <a:off x="5957886" y="2362396"/>
            <a:ext cx="3128963" cy="77445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构建</a:t>
            </a:r>
            <a:r>
              <a:rPr kumimoji="1" lang="en-US" altLang="zh-CN" sz="2000" dirty="0" smtClean="0"/>
              <a:t>commonjs2</a:t>
            </a:r>
            <a:r>
              <a:rPr kumimoji="1" lang="zh-CN" altLang="en-US" sz="2000" dirty="0" smtClean="0"/>
              <a:t>模块规范输出</a:t>
            </a:r>
            <a:endParaRPr kumimoji="1" lang="en-US" altLang="zh-CN" sz="2000" dirty="0"/>
          </a:p>
        </p:txBody>
      </p:sp>
      <p:sp>
        <p:nvSpPr>
          <p:cNvPr id="31" name="圆角矩形 30"/>
          <p:cNvSpPr/>
          <p:nvPr/>
        </p:nvSpPr>
        <p:spPr>
          <a:xfrm>
            <a:off x="5957887" y="3277225"/>
            <a:ext cx="3128963" cy="77445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对每个组件，构建</a:t>
            </a:r>
            <a:r>
              <a:rPr kumimoji="1" lang="en-US" altLang="zh-CN" sz="2000" dirty="0" smtClean="0"/>
              <a:t>commonjs2</a:t>
            </a:r>
            <a:r>
              <a:rPr kumimoji="1" lang="zh-CN" altLang="en-US" sz="2000" dirty="0" smtClean="0"/>
              <a:t>模块规范输出</a:t>
            </a:r>
            <a:endParaRPr kumimoji="1" lang="en-US" altLang="zh-CN" sz="2000" dirty="0"/>
          </a:p>
        </p:txBody>
      </p:sp>
      <p:sp>
        <p:nvSpPr>
          <p:cNvPr id="32" name="圆角矩形 31"/>
          <p:cNvSpPr/>
          <p:nvPr/>
        </p:nvSpPr>
        <p:spPr>
          <a:xfrm>
            <a:off x="5957883" y="4902259"/>
            <a:ext cx="3128963" cy="747350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构建语言文件，</a:t>
            </a:r>
            <a:r>
              <a:rPr kumimoji="1" lang="en-US" altLang="zh-CN" sz="2000" dirty="0" err="1" smtClean="0"/>
              <a:t>umd</a:t>
            </a:r>
            <a:r>
              <a:rPr kumimoji="1" lang="zh-CN" altLang="en-US" sz="2000" dirty="0" smtClean="0"/>
              <a:t>模块规范输出</a:t>
            </a:r>
            <a:endParaRPr kumimoji="1" lang="en-US" altLang="zh-CN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5957883" y="5794584"/>
            <a:ext cx="3128963" cy="58431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构建主题样式</a:t>
            </a:r>
            <a:endParaRPr kumimoji="1" lang="en-US" altLang="zh-CN" sz="2000" dirty="0" smtClean="0"/>
          </a:p>
        </p:txBody>
      </p:sp>
      <p:sp>
        <p:nvSpPr>
          <p:cNvPr id="34" name="圆角矩形 33"/>
          <p:cNvSpPr/>
          <p:nvPr/>
        </p:nvSpPr>
        <p:spPr>
          <a:xfrm>
            <a:off x="5957884" y="4196053"/>
            <a:ext cx="3128963" cy="560930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smtClean="0"/>
              <a:t>组件之外的公共代码构建</a:t>
            </a:r>
            <a:endParaRPr kumimoji="1" lang="en-US" altLang="zh-CN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9310854" y="1738027"/>
            <a:ext cx="304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浏览器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/Node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通用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9208091" y="2659935"/>
            <a:ext cx="205526" cy="1816583"/>
          </a:xfrm>
          <a:prstGeom prst="rightBrace">
            <a:avLst>
              <a:gd name="adj1" fmla="val 56648"/>
              <a:gd name="adj2" fmla="val 506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509850" y="3368171"/>
            <a:ext cx="904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Node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8" name="直线箭头连接符 7"/>
          <p:cNvCxnSpPr>
            <a:stCxn id="26" idx="3"/>
            <a:endCxn id="27" idx="1"/>
          </p:cNvCxnSpPr>
          <p:nvPr/>
        </p:nvCxnSpPr>
        <p:spPr>
          <a:xfrm>
            <a:off x="2225960" y="4126328"/>
            <a:ext cx="320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3857987" y="4126328"/>
            <a:ext cx="320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5169547" y="4126328"/>
            <a:ext cx="573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68192" y="522028"/>
            <a:ext cx="4406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组件库构建方案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23" name="矩形 22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40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914400" y="1155562"/>
            <a:ext cx="3610394" cy="67422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500" dirty="0" smtClean="0"/>
              <a:t>ES</a:t>
            </a:r>
            <a:r>
              <a:rPr kumimoji="1" lang="zh-CN" altLang="en-US" sz="2500" dirty="0" smtClean="0"/>
              <a:t> 模块规范输出</a:t>
            </a:r>
            <a:endParaRPr kumimoji="1" lang="en-US" altLang="zh-CN" sz="2500" dirty="0" smtClean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14400" y="2030067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Tree-shaking</a:t>
            </a:r>
            <a:endParaRPr kumimoji="1" lang="zh-CN" altLang="en-US" sz="3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634300" y="1129517"/>
            <a:ext cx="1400537" cy="1400537"/>
          </a:xfrm>
          <a:prstGeom prst="roundRect">
            <a:avLst>
              <a:gd name="adj" fmla="val 9229"/>
            </a:avLst>
          </a:prstGeom>
          <a:solidFill>
            <a:srgbClr val="1B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Rollup</a:t>
            </a:r>
            <a:endParaRPr kumimoji="1" lang="zh-CN" altLang="en-US" sz="2000" dirty="0"/>
          </a:p>
        </p:txBody>
      </p:sp>
      <p:grpSp>
        <p:nvGrpSpPr>
          <p:cNvPr id="7" name="组 6"/>
          <p:cNvGrpSpPr/>
          <p:nvPr/>
        </p:nvGrpSpPr>
        <p:grpSpPr>
          <a:xfrm>
            <a:off x="7289273" y="4502270"/>
            <a:ext cx="3649748" cy="1565939"/>
            <a:chOff x="1175916" y="4834861"/>
            <a:chExt cx="3649748" cy="15659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916" y="4834861"/>
              <a:ext cx="3649748" cy="156593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358796" y="5864352"/>
              <a:ext cx="3328416" cy="2560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73" y="1155562"/>
            <a:ext cx="4307043" cy="215889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939446" y="4891097"/>
            <a:ext cx="5338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使用</a:t>
            </a:r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Babel</a:t>
            </a: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转换成</a:t>
            </a:r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ES2015</a:t>
            </a: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规范代码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4400" y="5442170"/>
            <a:ext cx="5338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添加</a:t>
            </a:r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module</a:t>
            </a: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字段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9446" y="4263080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输出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ES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模块：</a:t>
            </a:r>
          </a:p>
        </p:txBody>
      </p:sp>
    </p:spTree>
    <p:extLst>
      <p:ext uri="{BB962C8B-B14F-4D97-AF65-F5344CB8AC3E}">
        <p14:creationId xmlns:p14="http://schemas.microsoft.com/office/powerpoint/2010/main" val="3417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4400" y="1591518"/>
            <a:ext cx="3771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Travis </a:t>
            </a:r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CI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持续集成</a:t>
            </a:r>
            <a:endParaRPr kumimoji="1" lang="en-US" altLang="zh-CN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4400" y="3135021"/>
            <a:ext cx="38847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5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travis-ci.org</a:t>
            </a:r>
            <a:r>
              <a:rPr kumimoji="1" lang="en-US" altLang="zh-CN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开通服务</a:t>
            </a:r>
            <a:endParaRPr kumimoji="1" lang="en-US" altLang="zh-CN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4400" y="4149698"/>
            <a:ext cx="362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配置</a:t>
            </a:r>
            <a:r>
              <a:rPr lang="en-US" altLang="zh-CN" sz="2800" dirty="0" smtClean="0">
                <a:solidFill>
                  <a:schemeClr val="bg1"/>
                </a:solidFill>
              </a:rPr>
              <a:t> .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travis.yml</a:t>
            </a:r>
            <a:endParaRPr kumimoji="1" lang="en-US" altLang="zh-CN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44" y="2393820"/>
            <a:ext cx="1700249" cy="468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16" y="1773566"/>
            <a:ext cx="5956046" cy="280350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14401" y="3651320"/>
            <a:ext cx="388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coveralls.io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开通服务</a:t>
            </a:r>
            <a:endParaRPr kumimoji="1" lang="en-US" altLang="zh-CN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022" y="2393820"/>
            <a:ext cx="1728367" cy="468436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463296" y="5258592"/>
            <a:ext cx="826468" cy="85046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提交代码</a:t>
            </a:r>
            <a:endParaRPr kumimoji="1" lang="zh-CN" altLang="en-US" sz="2000" dirty="0"/>
          </a:p>
        </p:txBody>
      </p:sp>
      <p:sp>
        <p:nvSpPr>
          <p:cNvPr id="31" name="圆角矩形 30"/>
          <p:cNvSpPr/>
          <p:nvPr/>
        </p:nvSpPr>
        <p:spPr>
          <a:xfrm>
            <a:off x="1610230" y="5258592"/>
            <a:ext cx="1159942" cy="83530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smtClean="0"/>
              <a:t>Travis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CI</a:t>
            </a:r>
            <a:r>
              <a:rPr kumimoji="1" lang="zh-CN" altLang="en-US" sz="2000" dirty="0" smtClean="0"/>
              <a:t> 运行</a:t>
            </a:r>
            <a:endParaRPr kumimoji="1" lang="zh-CN" altLang="en-US" sz="2000" dirty="0"/>
          </a:p>
        </p:txBody>
      </p:sp>
      <p:cxnSp>
        <p:nvCxnSpPr>
          <p:cNvPr id="32" name="直线箭头连接符 31"/>
          <p:cNvCxnSpPr/>
          <p:nvPr/>
        </p:nvCxnSpPr>
        <p:spPr>
          <a:xfrm>
            <a:off x="1289764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3144619" y="5258592"/>
            <a:ext cx="1064210" cy="845036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设置环境</a:t>
            </a:r>
            <a:r>
              <a:rPr kumimoji="1" lang="zh-CN" altLang="en-US" sz="2000" dirty="0" smtClean="0"/>
              <a:t>变量</a:t>
            </a:r>
            <a:endParaRPr kumimoji="1" lang="zh-CN" altLang="en-US" sz="2000" dirty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2770172" y="5690224"/>
            <a:ext cx="37444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733169" y="5258592"/>
            <a:ext cx="2053432" cy="107914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组件库构建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组件提交</a:t>
            </a:r>
            <a:r>
              <a:rPr kumimoji="1" lang="en-US" altLang="zh-CN" sz="2000" dirty="0" smtClean="0"/>
              <a:t>master</a:t>
            </a:r>
          </a:p>
          <a:p>
            <a:r>
              <a:rPr kumimoji="1" lang="zh-CN" altLang="en-US" sz="2000" dirty="0" smtClean="0"/>
              <a:t>主题提交分支</a:t>
            </a:r>
            <a:endParaRPr kumimoji="1" lang="en-US" altLang="zh-CN" sz="2000" dirty="0" smtClean="0"/>
          </a:p>
        </p:txBody>
      </p:sp>
      <p:sp>
        <p:nvSpPr>
          <p:cNvPr id="36" name="圆角矩形 35"/>
          <p:cNvSpPr/>
          <p:nvPr/>
        </p:nvSpPr>
        <p:spPr>
          <a:xfrm>
            <a:off x="8143675" y="5258592"/>
            <a:ext cx="1356481" cy="107914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文档网站</a:t>
            </a:r>
            <a:endParaRPr kumimoji="1" lang="en-US" altLang="zh-CN" sz="2000" dirty="0" smtClean="0"/>
          </a:p>
          <a:p>
            <a:pPr algn="ctr"/>
            <a:r>
              <a:rPr kumimoji="1" lang="zh-CN" altLang="en-US" sz="2000" dirty="0" smtClean="0"/>
              <a:t>构建提交</a:t>
            </a:r>
            <a:endParaRPr kumimoji="1" lang="en-US" altLang="zh-CN" sz="2000" dirty="0" smtClean="0"/>
          </a:p>
          <a:p>
            <a:pPr algn="ctr"/>
            <a:r>
              <a:rPr kumimoji="1" lang="en-US" altLang="zh-CN" sz="2000" dirty="0" err="1" smtClean="0"/>
              <a:t>gh</a:t>
            </a:r>
            <a:r>
              <a:rPr kumimoji="1" lang="en-US" altLang="zh-CN" sz="2000" dirty="0" smtClean="0"/>
              <a:t>-pages</a:t>
            </a:r>
            <a:endParaRPr kumimoji="1" lang="zh-CN" altLang="en-US" sz="2000" dirty="0"/>
          </a:p>
        </p:txBody>
      </p:sp>
      <p:cxnSp>
        <p:nvCxnSpPr>
          <p:cNvPr id="37" name="直线箭头连接符 36"/>
          <p:cNvCxnSpPr/>
          <p:nvPr/>
        </p:nvCxnSpPr>
        <p:spPr>
          <a:xfrm>
            <a:off x="4208828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4555351" y="5258592"/>
            <a:ext cx="784137" cy="83530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smtClean="0"/>
              <a:t>启动测试</a:t>
            </a:r>
            <a:endParaRPr kumimoji="1" lang="en-US" altLang="zh-CN" sz="2000" dirty="0" smtClean="0"/>
          </a:p>
        </p:txBody>
      </p:sp>
      <p:cxnSp>
        <p:nvCxnSpPr>
          <p:cNvPr id="39" name="直线箭头连接符 38"/>
          <p:cNvCxnSpPr/>
          <p:nvPr/>
        </p:nvCxnSpPr>
        <p:spPr>
          <a:xfrm>
            <a:off x="5376095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7810985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10967603" y="5258592"/>
            <a:ext cx="820744" cy="83530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成功</a:t>
            </a:r>
            <a:endParaRPr kumimoji="1" lang="en-US" altLang="zh-CN" sz="2000" dirty="0" smtClean="0"/>
          </a:p>
        </p:txBody>
      </p:sp>
      <p:cxnSp>
        <p:nvCxnSpPr>
          <p:cNvPr id="42" name="直线箭头连接符 41"/>
          <p:cNvCxnSpPr/>
          <p:nvPr/>
        </p:nvCxnSpPr>
        <p:spPr>
          <a:xfrm>
            <a:off x="9500156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9792927" y="5258592"/>
            <a:ext cx="854209" cy="106516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提交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覆盖率</a:t>
            </a:r>
            <a:endParaRPr kumimoji="1" lang="en-US" altLang="zh-CN" sz="2000" dirty="0" smtClean="0"/>
          </a:p>
        </p:txBody>
      </p:sp>
      <p:cxnSp>
        <p:nvCxnSpPr>
          <p:cNvPr id="44" name="直线箭头连接符 43"/>
          <p:cNvCxnSpPr/>
          <p:nvPr/>
        </p:nvCxnSpPr>
        <p:spPr>
          <a:xfrm>
            <a:off x="10647136" y="5690224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168192" y="522028"/>
            <a:ext cx="3782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Github</a:t>
            </a:r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 集成</a:t>
            </a:r>
          </a:p>
        </p:txBody>
      </p:sp>
      <p:sp>
        <p:nvSpPr>
          <p:cNvPr id="46" name="矩形 45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10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08460" y="2935955"/>
            <a:ext cx="4031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1. 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组件库设计原则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8460" y="3693536"/>
            <a:ext cx="49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2. 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组件库工程化最佳实践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98659" y="980644"/>
            <a:ext cx="4341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CONTENTS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 目录</a:t>
            </a:r>
            <a:endParaRPr kumimoji="1" lang="zh-CN" altLang="en-US" sz="40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08460" y="4451116"/>
            <a:ext cx="245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3. 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总结</a:t>
            </a:r>
            <a:r>
              <a:rPr kumimoji="1" lang="zh-CN" altLang="en-US" sz="28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展望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2169652" y="2279904"/>
            <a:ext cx="0" cy="26944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52" y="956716"/>
            <a:ext cx="594599" cy="73181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8460" y="2178374"/>
            <a:ext cx="4031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前言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: 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组件和抽象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8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483592" y="1805944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docsify</a:t>
            </a:r>
            <a:endParaRPr kumimoji="1" lang="en-US" altLang="zh-CN" sz="2000" dirty="0"/>
          </a:p>
        </p:txBody>
      </p:sp>
      <p:sp>
        <p:nvSpPr>
          <p:cNvPr id="19" name="圆角矩形 18"/>
          <p:cNvSpPr/>
          <p:nvPr/>
        </p:nvSpPr>
        <p:spPr>
          <a:xfrm>
            <a:off x="729180" y="4187061"/>
            <a:ext cx="1476645" cy="95976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多语言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3" name="矩形 2"/>
          <p:cNvSpPr/>
          <p:nvPr/>
        </p:nvSpPr>
        <p:spPr>
          <a:xfrm>
            <a:off x="1100316" y="3276773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https://</a:t>
            </a:r>
            <a:r>
              <a:rPr lang="en-US" altLang="zh-CN" dirty="0" smtClean="0">
                <a:solidFill>
                  <a:schemeClr val="bg1"/>
                </a:solidFill>
              </a:rPr>
              <a:t>docsify.js.org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347777" y="4187060"/>
            <a:ext cx="1476645" cy="95976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git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pages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29180" y="5306195"/>
            <a:ext cx="1476645" cy="95976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全文检索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347777" y="5306195"/>
            <a:ext cx="1476645" cy="95976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插件扩展</a:t>
            </a:r>
            <a:endParaRPr kumimoji="1"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5" y="1854887"/>
            <a:ext cx="7119937" cy="37737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68192" y="522028"/>
            <a:ext cx="3782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文档方案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42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001845" y="1679567"/>
            <a:ext cx="1400537" cy="1400537"/>
          </a:xfrm>
          <a:prstGeom prst="roundRect">
            <a:avLst>
              <a:gd name="adj" fmla="val 7460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/>
              <a:t>crowdin</a:t>
            </a:r>
            <a:endParaRPr kumimoji="1"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" name="矩形 1"/>
          <p:cNvSpPr/>
          <p:nvPr/>
        </p:nvSpPr>
        <p:spPr>
          <a:xfrm>
            <a:off x="916482" y="3225363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</a:t>
            </a:r>
            <a:r>
              <a:rPr lang="zh-CN" altLang="en-US" dirty="0" smtClean="0">
                <a:solidFill>
                  <a:schemeClr val="bg1"/>
                </a:solidFill>
              </a:rPr>
              <a:t>crowdin.com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89" y="1679567"/>
            <a:ext cx="8347536" cy="455547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14400" y="4108950"/>
            <a:ext cx="1812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逐句翻译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4400" y="4658630"/>
            <a:ext cx="1812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翻译推荐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4400" y="5208310"/>
            <a:ext cx="1812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进度管理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6482" y="5757990"/>
            <a:ext cx="1812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审核机制</a:t>
            </a:r>
            <a:endParaRPr kumimoji="1" lang="zh-CN" altLang="en-US" sz="2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8192" y="522028"/>
            <a:ext cx="3782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翻译方案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74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994"/>
            <a:ext cx="12192000" cy="6990736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3275674" y="2935387"/>
            <a:ext cx="6842506" cy="1253043"/>
            <a:chOff x="5170752" y="1375073"/>
            <a:chExt cx="6842506" cy="1253043"/>
          </a:xfrm>
        </p:grpSpPr>
        <p:sp>
          <p:nvSpPr>
            <p:cNvPr id="4" name="文本框 3"/>
            <p:cNvSpPr txBox="1"/>
            <p:nvPr/>
          </p:nvSpPr>
          <p:spPr>
            <a:xfrm>
              <a:off x="5170752" y="1555651"/>
              <a:ext cx="68425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5400" dirty="0">
                  <a:solidFill>
                    <a:schemeClr val="bg1"/>
                  </a:solidFill>
                  <a:latin typeface="PingFang SC Thin" charset="-122"/>
                  <a:ea typeface="PingFang SC Thin" charset="-122"/>
                  <a:cs typeface="PingFang SC Thin" charset="-122"/>
                </a:rPr>
                <a:t>总结与展望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5393427" y="1605608"/>
              <a:ext cx="803609" cy="803609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kumimoji="1" lang="zh-CN" altLang="en-US" sz="40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flipV="1">
              <a:off x="5170752" y="1402338"/>
              <a:ext cx="1248776" cy="1225778"/>
            </a:xfrm>
            <a:prstGeom prst="blockArc">
              <a:avLst>
                <a:gd name="adj1" fmla="val 16191676"/>
                <a:gd name="adj2" fmla="val 298285"/>
                <a:gd name="adj3" fmla="val 9291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/>
            </a:p>
          </p:txBody>
        </p:sp>
        <p:sp>
          <p:nvSpPr>
            <p:cNvPr id="7" name="空心弧 6"/>
            <p:cNvSpPr/>
            <p:nvPr/>
          </p:nvSpPr>
          <p:spPr>
            <a:xfrm rot="5400000" flipV="1">
              <a:off x="5159253" y="1386572"/>
              <a:ext cx="1248776" cy="1225778"/>
            </a:xfrm>
            <a:prstGeom prst="blockArc">
              <a:avLst>
                <a:gd name="adj1" fmla="val 10800000"/>
                <a:gd name="adj2" fmla="val 17906737"/>
                <a:gd name="adj3" fmla="val 935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3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04170" y="3634107"/>
            <a:ext cx="605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周围生态很重要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04170" y="2930271"/>
            <a:ext cx="461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合理的设计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4170" y="2226436"/>
            <a:ext cx="395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组件库还是要有的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4170" y="984363"/>
            <a:ext cx="3238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总结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4170" y="4314901"/>
            <a:ext cx="605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造好轮子是一个脏活累活</a:t>
            </a:r>
            <a:endParaRPr kumimoji="1" lang="zh-CN" altLang="en-US" sz="28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816" y="395534"/>
            <a:ext cx="5511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组件库工具新探索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914400" y="1164975"/>
            <a:ext cx="4461641" cy="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矩形 11"/>
          <p:cNvSpPr/>
          <p:nvPr/>
        </p:nvSpPr>
        <p:spPr>
          <a:xfrm>
            <a:off x="1724949" y="1617427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实时案例展示</a:t>
            </a:r>
            <a:endParaRPr lang="en-US" altLang="zh-CN" sz="3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矩形 12"/>
          <p:cNvSpPr/>
          <p:nvPr/>
        </p:nvSpPr>
        <p:spPr>
          <a:xfrm rot="16200000" flipV="1">
            <a:off x="1184587" y="1791185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64" y="1595978"/>
            <a:ext cx="830466" cy="8304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20" y="1557917"/>
            <a:ext cx="623448" cy="8685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99" y="1672841"/>
            <a:ext cx="955734" cy="6583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857" y="2670980"/>
            <a:ext cx="8698471" cy="357095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75210" y="6303214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https://github.com/QingWei-Li/vuep.run</a:t>
            </a:r>
          </a:p>
        </p:txBody>
      </p:sp>
    </p:spTree>
    <p:extLst>
      <p:ext uri="{BB962C8B-B14F-4D97-AF65-F5344CB8AC3E}">
        <p14:creationId xmlns:p14="http://schemas.microsoft.com/office/powerpoint/2010/main" val="8632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455318" y="656134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实时案例展示</a:t>
            </a:r>
            <a:endParaRPr lang="en-US" altLang="zh-CN" sz="3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矩形 12"/>
          <p:cNvSpPr/>
          <p:nvPr/>
        </p:nvSpPr>
        <p:spPr>
          <a:xfrm rot="16200000" flipV="1">
            <a:off x="914956" y="829892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6" name="圆角矩形 15"/>
          <p:cNvSpPr/>
          <p:nvPr/>
        </p:nvSpPr>
        <p:spPr>
          <a:xfrm>
            <a:off x="2332031" y="2857519"/>
            <a:ext cx="2840374" cy="85046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/>
              <a:t>vue-template-compiler</a:t>
            </a:r>
            <a:endParaRPr kumimoji="1" lang="zh-CN" altLang="en-US" sz="2000" dirty="0"/>
          </a:p>
        </p:txBody>
      </p:sp>
      <p:sp>
        <p:nvSpPr>
          <p:cNvPr id="17" name="圆角矩形 16"/>
          <p:cNvSpPr/>
          <p:nvPr/>
        </p:nvSpPr>
        <p:spPr>
          <a:xfrm>
            <a:off x="5636165" y="2122542"/>
            <a:ext cx="1323410" cy="51107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template</a:t>
            </a:r>
            <a:endParaRPr kumimoji="1" lang="zh-CN" altLang="en-US" sz="2000" dirty="0"/>
          </a:p>
        </p:txBody>
      </p:sp>
      <p:cxnSp>
        <p:nvCxnSpPr>
          <p:cNvPr id="18" name="直线箭头连接符 17"/>
          <p:cNvCxnSpPr/>
          <p:nvPr/>
        </p:nvCxnSpPr>
        <p:spPr>
          <a:xfrm>
            <a:off x="2011563" y="3276140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5636164" y="2747723"/>
            <a:ext cx="1323411" cy="51937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script</a:t>
            </a:r>
            <a:endParaRPr kumimoji="1" lang="zh-CN" altLang="en-US" sz="2000" dirty="0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6968485" y="3036487"/>
            <a:ext cx="37444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376041" y="5060827"/>
            <a:ext cx="1205280" cy="668982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显示</a:t>
            </a:r>
            <a:endParaRPr kumimoji="1" lang="en-US" altLang="zh-CN" sz="2000" dirty="0" smtClean="0"/>
          </a:p>
        </p:txBody>
      </p:sp>
      <p:sp>
        <p:nvSpPr>
          <p:cNvPr id="22" name="圆角矩形 21"/>
          <p:cNvSpPr/>
          <p:nvPr/>
        </p:nvSpPr>
        <p:spPr>
          <a:xfrm>
            <a:off x="7093846" y="4855746"/>
            <a:ext cx="1298708" cy="107914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设置</a:t>
            </a:r>
            <a:r>
              <a:rPr kumimoji="1" lang="en-US" altLang="zh-CN" sz="2000" dirty="0" smtClean="0"/>
              <a:t>Iframe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HTML</a:t>
            </a:r>
            <a:endParaRPr kumimoji="1" lang="zh-CN" altLang="en-US" sz="2000" dirty="0"/>
          </a:p>
        </p:txBody>
      </p:sp>
      <p:sp>
        <p:nvSpPr>
          <p:cNvPr id="24" name="圆角矩形 23"/>
          <p:cNvSpPr/>
          <p:nvPr/>
        </p:nvSpPr>
        <p:spPr>
          <a:xfrm>
            <a:off x="7380676" y="2724127"/>
            <a:ext cx="909912" cy="63972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smtClean="0"/>
              <a:t>Babel</a:t>
            </a:r>
          </a:p>
          <a:p>
            <a:r>
              <a:rPr kumimoji="1" lang="zh-CN" altLang="en-US" sz="2000" dirty="0" smtClean="0"/>
              <a:t>转换</a:t>
            </a:r>
            <a:endParaRPr kumimoji="1" lang="en-US" altLang="zh-CN" sz="2000" dirty="0" smtClean="0"/>
          </a:p>
        </p:txBody>
      </p:sp>
      <p:sp>
        <p:nvSpPr>
          <p:cNvPr id="27" name="圆角矩形 26"/>
          <p:cNvSpPr/>
          <p:nvPr/>
        </p:nvSpPr>
        <p:spPr>
          <a:xfrm>
            <a:off x="8905079" y="3068266"/>
            <a:ext cx="1268138" cy="63972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/>
              <a:t>重新组装</a:t>
            </a:r>
            <a:r>
              <a:rPr kumimoji="1" lang="en-US" altLang="zh-CN" sz="2000" dirty="0"/>
              <a:t>Vue</a:t>
            </a:r>
            <a:r>
              <a:rPr kumimoji="1" lang="zh-CN" altLang="en-US" sz="2000" dirty="0"/>
              <a:t>组件</a:t>
            </a:r>
            <a:endParaRPr kumimoji="1" lang="en-US" altLang="zh-CN" sz="2000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8425312" y="5395318"/>
            <a:ext cx="4797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719198" y="2865101"/>
            <a:ext cx="1238385" cy="83530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Vue</a:t>
            </a:r>
            <a:r>
              <a:rPr kumimoji="1" lang="zh-CN" altLang="en-US" sz="2000" dirty="0" smtClean="0"/>
              <a:t>组件</a:t>
            </a:r>
            <a:endParaRPr kumimoji="1" lang="zh-CN" altLang="en-US" sz="2000" dirty="0"/>
          </a:p>
        </p:txBody>
      </p:sp>
      <p:sp>
        <p:nvSpPr>
          <p:cNvPr id="32" name="圆角矩形 31"/>
          <p:cNvSpPr/>
          <p:nvPr/>
        </p:nvSpPr>
        <p:spPr>
          <a:xfrm>
            <a:off x="5636164" y="3355372"/>
            <a:ext cx="1323411" cy="51937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styles</a:t>
            </a:r>
            <a:endParaRPr kumimoji="1" lang="zh-CN" altLang="en-US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5636164" y="3962496"/>
            <a:ext cx="1323410" cy="632273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smtClean="0"/>
              <a:t>Custom</a:t>
            </a:r>
          </a:p>
          <a:p>
            <a:pPr algn="ctr"/>
            <a:r>
              <a:rPr kumimoji="1" lang="en-US" altLang="zh-CN" sz="2000" dirty="0" smtClean="0"/>
              <a:t>Blocks</a:t>
            </a:r>
            <a:endParaRPr kumimoji="1" lang="zh-CN" altLang="en-US" sz="2000" dirty="0"/>
          </a:p>
        </p:txBody>
      </p:sp>
      <p:cxnSp>
        <p:nvCxnSpPr>
          <p:cNvPr id="36" name="直线箭头连接符 35"/>
          <p:cNvCxnSpPr/>
          <p:nvPr/>
        </p:nvCxnSpPr>
        <p:spPr>
          <a:xfrm>
            <a:off x="7047642" y="3666742"/>
            <a:ext cx="16632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8737225" y="2082647"/>
            <a:ext cx="1601591" cy="186756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000" dirty="0" smtClean="0"/>
          </a:p>
        </p:txBody>
      </p:sp>
      <p:cxnSp>
        <p:nvCxnSpPr>
          <p:cNvPr id="39" name="直线箭头连接符 38"/>
          <p:cNvCxnSpPr/>
          <p:nvPr/>
        </p:nvCxnSpPr>
        <p:spPr>
          <a:xfrm>
            <a:off x="8336486" y="3024176"/>
            <a:ext cx="37444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7047642" y="2396194"/>
            <a:ext cx="166329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5172405" y="3276140"/>
            <a:ext cx="3204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8905079" y="2330449"/>
            <a:ext cx="1268138" cy="63972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/>
              <a:t>分析加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载依赖</a:t>
            </a:r>
            <a:endParaRPr kumimoji="1" lang="en-US" altLang="zh-CN" sz="2000" dirty="0" smtClean="0"/>
          </a:p>
        </p:txBody>
      </p:sp>
      <p:sp>
        <p:nvSpPr>
          <p:cNvPr id="44" name="圆角矩形 43"/>
          <p:cNvSpPr/>
          <p:nvPr/>
        </p:nvSpPr>
        <p:spPr>
          <a:xfrm>
            <a:off x="8905079" y="4987244"/>
            <a:ext cx="1356481" cy="81614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smtClean="0"/>
              <a:t>html</a:t>
            </a:r>
            <a:endParaRPr kumimoji="1" lang="zh-CN" altLang="en-US" sz="2000" dirty="0"/>
          </a:p>
        </p:txBody>
      </p:sp>
      <p:cxnSp>
        <p:nvCxnSpPr>
          <p:cNvPr id="45" name="直线箭头连接符 44"/>
          <p:cNvCxnSpPr/>
          <p:nvPr/>
        </p:nvCxnSpPr>
        <p:spPr>
          <a:xfrm flipH="1">
            <a:off x="6614079" y="5395318"/>
            <a:ext cx="47976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37" idx="3"/>
            <a:endCxn id="44" idx="3"/>
          </p:cNvCxnSpPr>
          <p:nvPr/>
        </p:nvCxnSpPr>
        <p:spPr>
          <a:xfrm flipH="1">
            <a:off x="10261560" y="3016428"/>
            <a:ext cx="77256" cy="2378890"/>
          </a:xfrm>
          <a:prstGeom prst="bentConnector3">
            <a:avLst>
              <a:gd name="adj1" fmla="val -83246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02210" y="503735"/>
            <a:ext cx="242887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可视化配置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 rot="16200000" flipV="1">
            <a:off x="961848" y="677493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42119" y="1839231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鼠标拖拽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2118" y="2485169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可视化配置属性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42118" y="3125841"/>
            <a:ext cx="3144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生成代码</a:t>
            </a:r>
          </a:p>
        </p:txBody>
      </p:sp>
      <p:sp>
        <p:nvSpPr>
          <p:cNvPr id="3" name="矩形 2"/>
          <p:cNvSpPr/>
          <p:nvPr/>
        </p:nvSpPr>
        <p:spPr>
          <a:xfrm>
            <a:off x="4660157" y="6233202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https://github.com/lin-xi/playground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34" y="1332956"/>
            <a:ext cx="6823289" cy="49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37379" y="667858"/>
            <a:ext cx="242887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可视化配置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 rot="16200000" flipV="1">
            <a:off x="997017" y="841616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2" name="圆角矩形 11"/>
          <p:cNvSpPr/>
          <p:nvPr/>
        </p:nvSpPr>
        <p:spPr>
          <a:xfrm>
            <a:off x="1110771" y="1831651"/>
            <a:ext cx="2476491" cy="618472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组件配置文件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71" y="2672861"/>
            <a:ext cx="3880956" cy="3903785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418492" y="2102735"/>
            <a:ext cx="9141806" cy="4473911"/>
            <a:chOff x="1418492" y="2102735"/>
            <a:chExt cx="9141806" cy="4473911"/>
          </a:xfrm>
        </p:grpSpPr>
        <p:sp>
          <p:nvSpPr>
            <p:cNvPr id="15" name="圆角矩形 14"/>
            <p:cNvSpPr/>
            <p:nvPr/>
          </p:nvSpPr>
          <p:spPr>
            <a:xfrm>
              <a:off x="8570652" y="2102735"/>
              <a:ext cx="1989646" cy="535313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/>
                <a:t>属性组件</a:t>
              </a:r>
              <a:endParaRPr kumimoji="1" lang="zh-CN" altLang="en-US" sz="2000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0653" y="2813971"/>
              <a:ext cx="1989645" cy="37626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18492" y="4044462"/>
              <a:ext cx="3259016" cy="1875692"/>
            </a:xfrm>
            <a:prstGeom prst="rect">
              <a:avLst/>
            </a:prstGeom>
            <a:noFill/>
            <a:ln w="38100">
              <a:solidFill>
                <a:srgbClr val="0377F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箭头连接符 8"/>
            <p:cNvCxnSpPr/>
            <p:nvPr/>
          </p:nvCxnSpPr>
          <p:spPr>
            <a:xfrm>
              <a:off x="4677508" y="5228492"/>
              <a:ext cx="3893144" cy="0"/>
            </a:xfrm>
            <a:prstGeom prst="straightConnector1">
              <a:avLst/>
            </a:prstGeom>
            <a:ln w="38100">
              <a:solidFill>
                <a:srgbClr val="0377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 5"/>
          <p:cNvGrpSpPr/>
          <p:nvPr/>
        </p:nvGrpSpPr>
        <p:grpSpPr>
          <a:xfrm>
            <a:off x="1271475" y="1471246"/>
            <a:ext cx="6184402" cy="4906107"/>
            <a:chOff x="1271475" y="1471246"/>
            <a:chExt cx="6184402" cy="4906107"/>
          </a:xfrm>
        </p:grpSpPr>
        <p:sp>
          <p:nvSpPr>
            <p:cNvPr id="13" name="圆角矩形 12"/>
            <p:cNvSpPr/>
            <p:nvPr/>
          </p:nvSpPr>
          <p:spPr>
            <a:xfrm>
              <a:off x="5655413" y="3634369"/>
              <a:ext cx="1738173" cy="523159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smtClean="0"/>
                <a:t>组件列表</a:t>
              </a:r>
              <a:endParaRPr kumimoji="1" lang="zh-CN" altLang="en-US" sz="20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123" y="1471246"/>
              <a:ext cx="1862754" cy="2083759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1271475" y="3317630"/>
              <a:ext cx="1588956" cy="305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/>
            <p:cNvCxnSpPr>
              <a:endCxn id="3" idx="1"/>
            </p:cNvCxnSpPr>
            <p:nvPr/>
          </p:nvCxnSpPr>
          <p:spPr>
            <a:xfrm flipV="1">
              <a:off x="2860431" y="2513126"/>
              <a:ext cx="2732692" cy="8865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00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37379" y="667858"/>
            <a:ext cx="242887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可视化配置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 rot="16200000" flipV="1">
            <a:off x="997017" y="841616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2" name="圆角矩形 11"/>
          <p:cNvSpPr/>
          <p:nvPr/>
        </p:nvSpPr>
        <p:spPr>
          <a:xfrm>
            <a:off x="1563553" y="2873764"/>
            <a:ext cx="1064210" cy="85046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拖拽</a:t>
            </a:r>
            <a:endParaRPr kumimoji="1" lang="en-US" altLang="zh-CN" sz="2000" dirty="0" smtClean="0"/>
          </a:p>
          <a:p>
            <a:pPr algn="ctr"/>
            <a:r>
              <a:rPr kumimoji="1" lang="zh-CN" altLang="en-US" sz="2000" dirty="0" smtClean="0"/>
              <a:t>组件</a:t>
            </a:r>
            <a:endParaRPr kumimoji="1" lang="zh-CN" altLang="en-US" sz="2000" dirty="0"/>
          </a:p>
        </p:txBody>
      </p:sp>
      <p:sp>
        <p:nvSpPr>
          <p:cNvPr id="13" name="圆角矩形 12"/>
          <p:cNvSpPr/>
          <p:nvPr/>
        </p:nvSpPr>
        <p:spPr>
          <a:xfrm>
            <a:off x="3734865" y="2861093"/>
            <a:ext cx="2115895" cy="835304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层级组件描述树</a:t>
            </a:r>
            <a:endParaRPr kumimoji="1" lang="en-US" altLang="zh-CN" sz="2000" dirty="0" smtClean="0"/>
          </a:p>
        </p:txBody>
      </p:sp>
      <p:sp>
        <p:nvSpPr>
          <p:cNvPr id="15" name="圆角矩形 14"/>
          <p:cNvSpPr/>
          <p:nvPr/>
        </p:nvSpPr>
        <p:spPr>
          <a:xfrm>
            <a:off x="3681161" y="4660880"/>
            <a:ext cx="1817180" cy="835806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属性表单生成</a:t>
            </a:r>
            <a:endParaRPr kumimoji="1" lang="zh-CN" altLang="en-US" sz="2000" dirty="0"/>
          </a:p>
        </p:txBody>
      </p:sp>
      <p:cxnSp>
        <p:nvCxnSpPr>
          <p:cNvPr id="16" name="直线箭头连接符 15"/>
          <p:cNvCxnSpPr>
            <a:stCxn id="12" idx="3"/>
            <a:endCxn id="13" idx="1"/>
          </p:cNvCxnSpPr>
          <p:nvPr/>
        </p:nvCxnSpPr>
        <p:spPr>
          <a:xfrm flipV="1">
            <a:off x="2627763" y="3278745"/>
            <a:ext cx="1107102" cy="202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432981" y="2816646"/>
            <a:ext cx="937199" cy="840171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渲染</a:t>
            </a:r>
            <a:endParaRPr kumimoji="1" lang="en-US" altLang="zh-CN" sz="2000" dirty="0" smtClean="0"/>
          </a:p>
        </p:txBody>
      </p:sp>
      <p:sp>
        <p:nvSpPr>
          <p:cNvPr id="18" name="圆角矩形 17"/>
          <p:cNvSpPr/>
          <p:nvPr/>
        </p:nvSpPr>
        <p:spPr>
          <a:xfrm>
            <a:off x="8477425" y="2473002"/>
            <a:ext cx="2028309" cy="720856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组件</a:t>
            </a:r>
            <a:endParaRPr kumimoji="1" lang="zh-CN" altLang="en-US" sz="2000" dirty="0"/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5907957" y="3243722"/>
            <a:ext cx="494896" cy="69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537379" y="4660880"/>
            <a:ext cx="1064210" cy="850468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组件</a:t>
            </a:r>
            <a:endParaRPr kumimoji="1" lang="en-US" altLang="zh-CN" sz="2000" dirty="0" smtClean="0"/>
          </a:p>
          <a:p>
            <a:pPr algn="ctr"/>
            <a:r>
              <a:rPr kumimoji="1" lang="zh-CN" altLang="en-US" sz="2000" dirty="0" smtClean="0"/>
              <a:t>操作</a:t>
            </a:r>
            <a:endParaRPr kumimoji="1" lang="zh-CN" altLang="en-US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8469274" y="3435406"/>
            <a:ext cx="2044609" cy="726649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/>
              <a:t>生成代码</a:t>
            </a:r>
            <a:endParaRPr kumimoji="1" lang="zh-CN" altLang="en-US" sz="2000" dirty="0"/>
          </a:p>
        </p:txBody>
      </p:sp>
      <p:cxnSp>
        <p:nvCxnSpPr>
          <p:cNvPr id="34" name="直线箭头连接符 33"/>
          <p:cNvCxnSpPr>
            <a:stCxn id="17" idx="3"/>
            <a:endCxn id="18" idx="1"/>
          </p:cNvCxnSpPr>
          <p:nvPr/>
        </p:nvCxnSpPr>
        <p:spPr>
          <a:xfrm flipV="1">
            <a:off x="7370180" y="2833430"/>
            <a:ext cx="1107245" cy="403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17" idx="3"/>
            <a:endCxn id="33" idx="1"/>
          </p:cNvCxnSpPr>
          <p:nvPr/>
        </p:nvCxnSpPr>
        <p:spPr>
          <a:xfrm>
            <a:off x="7370180" y="3236732"/>
            <a:ext cx="1099094" cy="5619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27" idx="3"/>
            <a:endCxn id="15" idx="1"/>
          </p:cNvCxnSpPr>
          <p:nvPr/>
        </p:nvCxnSpPr>
        <p:spPr>
          <a:xfrm flipV="1">
            <a:off x="2601589" y="5078783"/>
            <a:ext cx="1079572" cy="73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5" idx="3"/>
            <a:endCxn id="37" idx="1"/>
          </p:cNvCxnSpPr>
          <p:nvPr/>
        </p:nvCxnSpPr>
        <p:spPr>
          <a:xfrm>
            <a:off x="5498341" y="5078783"/>
            <a:ext cx="55104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endCxn id="13" idx="2"/>
          </p:cNvCxnSpPr>
          <p:nvPr/>
        </p:nvCxnSpPr>
        <p:spPr>
          <a:xfrm flipV="1">
            <a:off x="2623214" y="3696397"/>
            <a:ext cx="2169599" cy="13897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049389" y="4660880"/>
            <a:ext cx="1320791" cy="835806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/>
              <a:t>配置属性</a:t>
            </a:r>
            <a:endParaRPr kumimoji="1" lang="zh-CN" altLang="en-US" sz="2000" dirty="0"/>
          </a:p>
        </p:txBody>
      </p:sp>
      <p:cxnSp>
        <p:nvCxnSpPr>
          <p:cNvPr id="46" name="直线箭头连接符 45"/>
          <p:cNvCxnSpPr>
            <a:stCxn id="37" idx="0"/>
            <a:endCxn id="13" idx="2"/>
          </p:cNvCxnSpPr>
          <p:nvPr/>
        </p:nvCxnSpPr>
        <p:spPr>
          <a:xfrm flipH="1" flipV="1">
            <a:off x="4792813" y="3696397"/>
            <a:ext cx="1916972" cy="9644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0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21928" y="3460081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主题配置工具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 rot="16200000" flipV="1">
            <a:off x="1281566" y="3633839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821928" y="2545682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文档自动生成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6200000" flipV="1">
            <a:off x="1281566" y="2719440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1821928" y="1631283"/>
            <a:ext cx="377539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组件配置自动生成</a:t>
            </a:r>
            <a:endParaRPr lang="en-US" altLang="zh-CN" sz="35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矩形 12"/>
          <p:cNvSpPr/>
          <p:nvPr/>
        </p:nvSpPr>
        <p:spPr>
          <a:xfrm rot="16200000" flipV="1">
            <a:off x="1281566" y="1805041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043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627027" y="2729841"/>
            <a:ext cx="868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组件是一种编程抽象，目的是复用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7393" y="534781"/>
            <a:ext cx="307007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组件和抽象</a:t>
            </a:r>
            <a:endParaRPr lang="en-US" altLang="zh-CN" sz="4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" name="矩形 3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147254" y="4801336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通用型组件库</a:t>
            </a:r>
            <a:endParaRPr lang="en-US" altLang="zh-CN" sz="3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60412" y="4827662"/>
            <a:ext cx="28777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业务型组件库</a:t>
            </a:r>
            <a:endParaRPr lang="en-US" altLang="zh-CN" sz="3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85845" y="4300539"/>
            <a:ext cx="3371956" cy="1614486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  <p:sp>
        <p:nvSpPr>
          <p:cNvPr id="8" name="圆角矩形 7"/>
          <p:cNvSpPr/>
          <p:nvPr/>
        </p:nvSpPr>
        <p:spPr>
          <a:xfrm>
            <a:off x="6713290" y="4300540"/>
            <a:ext cx="3371956" cy="1614486"/>
          </a:xfrm>
          <a:prstGeom prst="roundRect">
            <a:avLst>
              <a:gd name="adj" fmla="val 699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600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470946" y="5564342"/>
            <a:ext cx="755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谢谢！</a:t>
            </a:r>
            <a:endParaRPr kumimoji="1" lang="zh-CN" altLang="en-US" sz="44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8" name="梯形 7"/>
          <p:cNvSpPr/>
          <p:nvPr/>
        </p:nvSpPr>
        <p:spPr>
          <a:xfrm rot="10800000">
            <a:off x="2562386" y="-224590"/>
            <a:ext cx="7067228" cy="1321197"/>
          </a:xfrm>
          <a:prstGeom prst="trapezoid">
            <a:avLst>
              <a:gd name="adj" fmla="val 62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84601" y="6631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377FB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684" y="123635"/>
            <a:ext cx="1763991" cy="4754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11" y="640367"/>
            <a:ext cx="1143386" cy="339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11" y="98226"/>
            <a:ext cx="1918449" cy="48710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39646" y="1883121"/>
            <a:ext cx="1912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Q&amp;A</a:t>
            </a:r>
            <a:endParaRPr lang="en-US" altLang="zh-CN" sz="6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677" y="3776719"/>
            <a:ext cx="1682387" cy="16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5697171" y="2926759"/>
            <a:ext cx="5950277" cy="1142999"/>
          </a:xfrm>
          <a:prstGeom prst="roundRect">
            <a:avLst>
              <a:gd name="adj" fmla="val 8841"/>
            </a:avLst>
          </a:prstGeom>
          <a:solidFill>
            <a:srgbClr val="FFFFFF">
              <a:alpha val="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26" y="1651745"/>
            <a:ext cx="2765415" cy="34671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160" y="5501054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程序员</a:t>
            </a:r>
            <a:r>
              <a:rPr lang="zh-CN" altLang="en-US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修炼之</a:t>
            </a:r>
            <a:r>
              <a:rPr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道</a:t>
            </a:r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</p:txBody>
      </p:sp>
      <p:sp>
        <p:nvSpPr>
          <p:cNvPr id="5" name="矩形 4"/>
          <p:cNvSpPr/>
          <p:nvPr/>
        </p:nvSpPr>
        <p:spPr>
          <a:xfrm>
            <a:off x="1755960" y="612764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从</a:t>
            </a:r>
            <a:r>
              <a:rPr lang="zh-CN" altLang="en-US" sz="2000" dirty="0">
                <a:solidFill>
                  <a:schemeClr val="bg1"/>
                </a:solidFill>
              </a:rPr>
              <a:t>小工到专家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32839" y="1484935"/>
            <a:ext cx="2191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DRY</a:t>
            </a:r>
            <a:r>
              <a:rPr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原则</a:t>
            </a:r>
            <a:endParaRPr lang="en-US" altLang="zh-CN" sz="4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61503" y="3134132"/>
            <a:ext cx="639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i="1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Don’t </a:t>
            </a:r>
            <a:r>
              <a:rPr lang="en-US" altLang="zh-CN" sz="4000" i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repeat yourself</a:t>
            </a:r>
            <a:endParaRPr lang="zh-CN" altLang="en-US" sz="4000" i="1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8100" y="6124345"/>
            <a:ext cx="2444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David </a:t>
            </a:r>
            <a:r>
              <a:rPr lang="en-US" altLang="zh-CN" sz="2000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42" y="4819475"/>
            <a:ext cx="1183037" cy="12816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50" y="4845416"/>
            <a:ext cx="1159092" cy="125568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624465" y="6125039"/>
            <a:ext cx="2422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</a:rPr>
              <a:t>Andrew </a:t>
            </a:r>
            <a:r>
              <a:rPr lang="en-US" altLang="zh-CN" sz="2000" dirty="0" smtClean="0">
                <a:solidFill>
                  <a:schemeClr val="bg1"/>
                </a:solidFill>
              </a:rPr>
              <a:t>Hunt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39" y="2650450"/>
            <a:ext cx="528664" cy="4433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8" name="椭圆 17"/>
          <p:cNvSpPr/>
          <p:nvPr/>
        </p:nvSpPr>
        <p:spPr>
          <a:xfrm rot="16200000" flipV="1">
            <a:off x="674288" y="619902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32552" y="375998"/>
            <a:ext cx="174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抽象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399813" y="6120416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改善已有代码的设计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36452" y="148886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三次原则</a:t>
            </a:r>
            <a:endParaRPr lang="en-US" altLang="zh-CN" sz="4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30" y="4848690"/>
            <a:ext cx="1179811" cy="1278129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5700784" y="2937683"/>
            <a:ext cx="5950277" cy="1142999"/>
          </a:xfrm>
          <a:prstGeom prst="roundRect">
            <a:avLst>
              <a:gd name="adj" fmla="val 8841"/>
            </a:avLst>
          </a:prstGeom>
          <a:solidFill>
            <a:srgbClr val="FFFFFF">
              <a:alpha val="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26" y="1651745"/>
            <a:ext cx="2765415" cy="3458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55958" y="554052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重构</a:t>
            </a:r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</p:txBody>
      </p:sp>
      <p:sp>
        <p:nvSpPr>
          <p:cNvPr id="7" name="矩形 6"/>
          <p:cNvSpPr/>
          <p:nvPr/>
        </p:nvSpPr>
        <p:spPr>
          <a:xfrm>
            <a:off x="5965116" y="3145056"/>
            <a:ext cx="639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Rule of three</a:t>
            </a:r>
          </a:p>
        </p:txBody>
      </p:sp>
      <p:sp>
        <p:nvSpPr>
          <p:cNvPr id="8" name="矩形 7"/>
          <p:cNvSpPr/>
          <p:nvPr/>
        </p:nvSpPr>
        <p:spPr>
          <a:xfrm>
            <a:off x="9929756" y="6139194"/>
            <a:ext cx="1768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Martin Fowler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52" y="2661374"/>
            <a:ext cx="528664" cy="4433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15" name="椭圆 14"/>
          <p:cNvSpPr/>
          <p:nvPr/>
        </p:nvSpPr>
        <p:spPr>
          <a:xfrm rot="16200000" flipV="1">
            <a:off x="674288" y="619902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32552" y="375998"/>
            <a:ext cx="174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抽象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6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87574" y="2971800"/>
            <a:ext cx="7556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000" dirty="0" smtClean="0">
                <a:solidFill>
                  <a:schemeClr val="bg1"/>
                </a:solidFill>
                <a:latin typeface="PingFang SC Thin" charset="-122"/>
                <a:ea typeface="PingFang SC Thin" charset="-122"/>
                <a:cs typeface="PingFang SC Thin" charset="-122"/>
              </a:rPr>
              <a:t>组件库设计</a:t>
            </a:r>
            <a:endParaRPr kumimoji="1" lang="zh-CN" altLang="en-US" sz="5000" dirty="0">
              <a:solidFill>
                <a:schemeClr val="bg1"/>
              </a:solidFill>
              <a:latin typeface="PingFang SC Thin" charset="-122"/>
              <a:ea typeface="PingFang SC Thin" charset="-122"/>
              <a:cs typeface="PingFang SC Thin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14253" y="2955854"/>
            <a:ext cx="803609" cy="803609"/>
          </a:xfrm>
          <a:prstGeom prst="ellipse">
            <a:avLst/>
          </a:prstGeom>
          <a:noFill/>
          <a:ln w="7620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空心弧 4"/>
          <p:cNvSpPr/>
          <p:nvPr/>
        </p:nvSpPr>
        <p:spPr>
          <a:xfrm flipV="1">
            <a:off x="2891578" y="2752584"/>
            <a:ext cx="1248776" cy="1225778"/>
          </a:xfrm>
          <a:prstGeom prst="blockArc">
            <a:avLst>
              <a:gd name="adj1" fmla="val 16191676"/>
              <a:gd name="adj2" fmla="val 298285"/>
              <a:gd name="adj3" fmla="val 9291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6" name="空心弧 5"/>
          <p:cNvSpPr/>
          <p:nvPr/>
        </p:nvSpPr>
        <p:spPr>
          <a:xfrm rot="5400000" flipV="1">
            <a:off x="2880079" y="2736818"/>
            <a:ext cx="1248776" cy="1225778"/>
          </a:xfrm>
          <a:prstGeom prst="blockArc">
            <a:avLst>
              <a:gd name="adj1" fmla="val 10800000"/>
              <a:gd name="adj2" fmla="val 17906737"/>
              <a:gd name="adj3" fmla="val 9352"/>
            </a:avLst>
          </a:prstGeom>
          <a:noFill/>
          <a:ln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88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全球大前端技术大会</a:t>
            </a:r>
          </a:p>
        </p:txBody>
      </p:sp>
      <p:sp>
        <p:nvSpPr>
          <p:cNvPr id="20" name="矩形 19"/>
          <p:cNvSpPr/>
          <p:nvPr/>
        </p:nvSpPr>
        <p:spPr>
          <a:xfrm>
            <a:off x="1157393" y="534781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组件设计</a:t>
            </a:r>
            <a:endParaRPr lang="en-US" altLang="zh-CN" sz="45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矩形 6"/>
          <p:cNvSpPr/>
          <p:nvPr/>
        </p:nvSpPr>
        <p:spPr>
          <a:xfrm rot="16200000" flipV="1">
            <a:off x="648562" y="749938"/>
            <a:ext cx="271732" cy="311191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223168" y="2121382"/>
            <a:ext cx="290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内聚性</a:t>
            </a:r>
            <a:endParaRPr kumimoji="1" lang="en-US" altLang="zh-CN" sz="4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27932" y="5112434"/>
            <a:ext cx="3981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高内聚，低耦合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8" y="1844662"/>
            <a:ext cx="2700455" cy="341146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93913" y="5455257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敏捷软件</a:t>
            </a:r>
            <a:r>
              <a:rPr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开发</a:t>
            </a:r>
            <a:r>
              <a:rPr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</p:txBody>
      </p:sp>
      <p:sp>
        <p:nvSpPr>
          <p:cNvPr id="17" name="矩形 16"/>
          <p:cNvSpPr/>
          <p:nvPr/>
        </p:nvSpPr>
        <p:spPr>
          <a:xfrm>
            <a:off x="1206871" y="608184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原则、模式与实践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23168" y="2936000"/>
            <a:ext cx="290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耦合性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31" y="4949073"/>
            <a:ext cx="783183" cy="78318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125711" y="2198326"/>
            <a:ext cx="1570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粒度</a:t>
            </a:r>
            <a:endParaRPr kumimoji="1" lang="en-US" altLang="zh-CN" sz="3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25711" y="3009544"/>
            <a:ext cx="1570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稳定</a:t>
            </a:r>
            <a:endParaRPr kumimoji="1" lang="en-US" altLang="zh-CN" sz="30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4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73" y="66743"/>
            <a:ext cx="1219864" cy="328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48389" y="391223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accent1">
                    <a:lumMod val="7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全球大前端技术大会</a:t>
            </a:r>
          </a:p>
        </p:txBody>
      </p:sp>
      <p:sp>
        <p:nvSpPr>
          <p:cNvPr id="7" name="椭圆 6"/>
          <p:cNvSpPr/>
          <p:nvPr/>
        </p:nvSpPr>
        <p:spPr>
          <a:xfrm rot="16200000" flipV="1">
            <a:off x="674288" y="805646"/>
            <a:ext cx="206737" cy="20698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rgbClr val="F1C50E"/>
                </a:gs>
                <a:gs pos="100000">
                  <a:srgbClr val="3498D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2552" y="561742"/>
            <a:ext cx="174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粒度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249" y="1686844"/>
            <a:ext cx="4877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CRP  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共同复用</a:t>
            </a:r>
            <a:r>
              <a:rPr kumimoji="1" lang="zh-CN" altLang="en-US" sz="3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原则</a:t>
            </a:r>
          </a:p>
        </p:txBody>
      </p:sp>
      <p:sp>
        <p:nvSpPr>
          <p:cNvPr id="21" name="矩形 20"/>
          <p:cNvSpPr/>
          <p:nvPr/>
        </p:nvSpPr>
        <p:spPr>
          <a:xfrm>
            <a:off x="786249" y="2231862"/>
            <a:ext cx="4206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The Common Reuse Principle, CRP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98" y="4737790"/>
            <a:ext cx="1809568" cy="61156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29" y="3811641"/>
            <a:ext cx="1210527" cy="2515618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904854" y="2816101"/>
            <a:ext cx="2133111" cy="507797"/>
            <a:chOff x="628832" y="4320941"/>
            <a:chExt cx="2133111" cy="507797"/>
          </a:xfrm>
        </p:grpSpPr>
        <p:sp>
          <p:nvSpPr>
            <p:cNvPr id="3" name="矩形 2"/>
            <p:cNvSpPr/>
            <p:nvPr/>
          </p:nvSpPr>
          <p:spPr>
            <a:xfrm>
              <a:off x="693761" y="4390173"/>
              <a:ext cx="20361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SRP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 单一</a:t>
              </a:r>
              <a:r>
                <a:rPr lang="zh-CN" altLang="en-US" dirty="0">
                  <a:solidFill>
                    <a:schemeClr val="bg1"/>
                  </a:solidFill>
                  <a:latin typeface="Microsoft YaHei Light" charset="-122"/>
                  <a:ea typeface="Microsoft YaHei Light" charset="-122"/>
                  <a:cs typeface="Microsoft YaHei Light" charset="-122"/>
                </a:rPr>
                <a:t>职责原则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28832" y="4320941"/>
              <a:ext cx="2133111" cy="507797"/>
            </a:xfrm>
            <a:prstGeom prst="roundRect">
              <a:avLst>
                <a:gd name="adj" fmla="val 6992"/>
              </a:avLst>
            </a:prstGeom>
            <a:noFill/>
            <a:ln>
              <a:gradFill flip="none" rotWithShape="1">
                <a:gsLst>
                  <a:gs pos="0">
                    <a:srgbClr val="F1C50E"/>
                  </a:gs>
                  <a:gs pos="100000">
                    <a:srgbClr val="3498D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648943" y="1635895"/>
            <a:ext cx="496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CCP</a:t>
            </a:r>
            <a:r>
              <a:rPr kumimoji="1" lang="zh-CN" altLang="en-US" sz="30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公用封闭原则</a:t>
            </a:r>
            <a:endParaRPr kumimoji="1" lang="zh-CN" altLang="en-US" sz="3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48943" y="2231862"/>
            <a:ext cx="3770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The Common Closure Principle</a:t>
            </a:r>
            <a:endParaRPr lang="zh-CN" altLang="en-US" sz="2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52074" y="2816101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一个组件不应该包含多个引起它变化的原因</a:t>
            </a:r>
            <a:endParaRPr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72" y="3974430"/>
            <a:ext cx="2515618" cy="251561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811" y="3955240"/>
            <a:ext cx="2547549" cy="25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lernajs.io/" TargetMode="External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sz="2000" dirty="0">
            <a:solidFill>
              <a:schemeClr val="bg1"/>
            </a:solidFill>
            <a:latin typeface="Microsoft YaHei Light" charset="-122"/>
            <a:ea typeface="Microsoft YaHei Light" charset="-122"/>
            <a:cs typeface="Microsoft YaHei Light" charset="-122"/>
            <a:hlinkClick xmlns:r="http://schemas.openxmlformats.org/officeDocument/2006/relationships" r:id="rId1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38926</TotalTime>
  <Words>1048</Words>
  <Application>Microsoft Macintosh PowerPoint</Application>
  <PresentationFormat>宽屏</PresentationFormat>
  <Paragraphs>380</Paragraphs>
  <Slides>40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DengXian</vt:lpstr>
      <vt:lpstr>DengXian Light</vt:lpstr>
      <vt:lpstr>Microsoft YaHei</vt:lpstr>
      <vt:lpstr>Microsoft YaHei Light</vt:lpstr>
      <vt:lpstr>PingFang SC Thin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1700</cp:revision>
  <dcterms:created xsi:type="dcterms:W3CDTF">2018-04-28T09:40:27Z</dcterms:created>
  <dcterms:modified xsi:type="dcterms:W3CDTF">2018-06-21T18:22:35Z</dcterms:modified>
</cp:coreProperties>
</file>